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2" r:id="rId16"/>
    <p:sldId id="271" r:id="rId17"/>
    <p:sldId id="274" r:id="rId18"/>
    <p:sldId id="276" r:id="rId19"/>
    <p:sldId id="280" r:id="rId20"/>
    <p:sldId id="277" r:id="rId21"/>
    <p:sldId id="281" r:id="rId22"/>
    <p:sldId id="279" r:id="rId23"/>
    <p:sldId id="282" r:id="rId24"/>
    <p:sldId id="270" r:id="rId25"/>
    <p:sldId id="273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carrera plans" initials="mcp" lastIdx="0" clrIdx="0">
    <p:extLst>
      <p:ext uri="{19B8F6BF-5375-455C-9EA6-DF929625EA0E}">
        <p15:presenceInfo xmlns:p15="http://schemas.microsoft.com/office/powerpoint/2012/main" userId="bf122d43e7ed91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6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outlineViewPr>
    <p:cViewPr>
      <p:scale>
        <a:sx n="33" d="100"/>
        <a:sy n="33" d="100"/>
      </p:scale>
      <p:origin x="0" y="-17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02530-0383-4DA8-818D-D713B3B4EAE1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1FF31-A919-47EB-8CA2-4606D39260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22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304-C97C-407B-B1C6-558EDD933A3C}" type="datetimeFigureOut">
              <a:rPr lang="es-ES" smtClean="0"/>
              <a:t>11/03/2020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68CB-A422-4005-AF3E-F925052A08F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854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304-C97C-407B-B1C6-558EDD933A3C}" type="datetimeFigureOut">
              <a:rPr lang="es-ES" smtClean="0"/>
              <a:t>11/03/2020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68CB-A422-4005-AF3E-F925052A08F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233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304-C97C-407B-B1C6-558EDD933A3C}" type="datetimeFigureOut">
              <a:rPr lang="es-ES" smtClean="0"/>
              <a:t>11/03/2020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68CB-A422-4005-AF3E-F925052A08F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8174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304-C97C-407B-B1C6-558EDD933A3C}" type="datetimeFigureOut">
              <a:rPr lang="es-ES" smtClean="0"/>
              <a:t>11/03/2020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68CB-A422-4005-AF3E-F925052A08F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3671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304-C97C-407B-B1C6-558EDD933A3C}" type="datetimeFigureOut">
              <a:rPr lang="es-ES" smtClean="0"/>
              <a:t>11/03/2020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68CB-A422-4005-AF3E-F925052A08F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6495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304-C97C-407B-B1C6-558EDD933A3C}" type="datetimeFigureOut">
              <a:rPr lang="es-ES" smtClean="0"/>
              <a:t>11/03/2020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68CB-A422-4005-AF3E-F925052A08F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6079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304-C97C-407B-B1C6-558EDD933A3C}" type="datetimeFigureOut">
              <a:rPr lang="es-ES" smtClean="0"/>
              <a:t>11/03/2020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68CB-A422-4005-AF3E-F925052A08F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8912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304-C97C-407B-B1C6-558EDD933A3C}" type="datetimeFigureOut">
              <a:rPr lang="es-ES" smtClean="0"/>
              <a:t>11/03/2020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68CB-A422-4005-AF3E-F925052A08F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7831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304-C97C-407B-B1C6-558EDD933A3C}" type="datetimeFigureOut">
              <a:rPr lang="es-ES" smtClean="0"/>
              <a:t>11/03/2020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68CB-A422-4005-AF3E-F925052A08F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706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304-C97C-407B-B1C6-558EDD933A3C}" type="datetimeFigureOut">
              <a:rPr lang="es-ES" smtClean="0"/>
              <a:t>11/03/2020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68CB-A422-4005-AF3E-F925052A08F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493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304-C97C-407B-B1C6-558EDD933A3C}" type="datetimeFigureOut">
              <a:rPr lang="es-ES" smtClean="0"/>
              <a:t>11/03/2020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68CB-A422-4005-AF3E-F925052A08F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67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304-C97C-407B-B1C6-558EDD933A3C}" type="datetimeFigureOut">
              <a:rPr lang="es-ES" smtClean="0"/>
              <a:t>11/03/2020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68CB-A422-4005-AF3E-F925052A08F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158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304-C97C-407B-B1C6-558EDD933A3C}" type="datetimeFigureOut">
              <a:rPr lang="es-ES" smtClean="0"/>
              <a:t>11/03/2020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68CB-A422-4005-AF3E-F925052A08F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39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304-C97C-407B-B1C6-558EDD933A3C}" type="datetimeFigureOut">
              <a:rPr lang="es-ES" smtClean="0"/>
              <a:t>11/03/2020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68CB-A422-4005-AF3E-F925052A08F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850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304-C97C-407B-B1C6-558EDD933A3C}" type="datetimeFigureOut">
              <a:rPr lang="es-ES" smtClean="0"/>
              <a:t>11/03/2020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68CB-A422-4005-AF3E-F925052A08F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297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304-C97C-407B-B1C6-558EDD933A3C}" type="datetimeFigureOut">
              <a:rPr lang="es-ES" smtClean="0"/>
              <a:t>11/03/2020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68CB-A422-4005-AF3E-F925052A08F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000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304-C97C-407B-B1C6-558EDD933A3C}" type="datetimeFigureOut">
              <a:rPr lang="es-ES" smtClean="0"/>
              <a:t>11/03/2020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68CB-A422-4005-AF3E-F925052A08F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143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EC6A304-C97C-407B-B1C6-558EDD933A3C}" type="datetimeFigureOut">
              <a:rPr lang="es-ES" smtClean="0"/>
              <a:t>11/03/2020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3B168CB-A422-4005-AF3E-F925052A08F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170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173" y="0"/>
            <a:ext cx="595383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PROTECCIÓ, PROMOCIÓ DE LA SALUT I PREVENCIÓ DE LA MALALTIA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464234" y="2367092"/>
            <a:ext cx="10986867" cy="3424107"/>
          </a:xfrm>
        </p:spPr>
        <p:txBody>
          <a:bodyPr/>
          <a:lstStyle/>
          <a:p>
            <a:r>
              <a:rPr lang="es-ES" dirty="0" err="1" smtClean="0"/>
              <a:t>Dret</a:t>
            </a:r>
            <a:r>
              <a:rPr lang="es-ES" dirty="0" smtClean="0"/>
              <a:t> a </a:t>
            </a:r>
            <a:r>
              <a:rPr lang="es-ES" dirty="0" err="1" smtClean="0"/>
              <a:t>coneixer</a:t>
            </a:r>
            <a:r>
              <a:rPr lang="es-ES" dirty="0" smtClean="0"/>
              <a:t> </a:t>
            </a:r>
            <a:r>
              <a:rPr lang="es-ES" dirty="0" err="1" smtClean="0"/>
              <a:t>beneficis</a:t>
            </a:r>
            <a:r>
              <a:rPr lang="es-ES" dirty="0" smtClean="0"/>
              <a:t> i riscos  de Les mesures </a:t>
            </a:r>
            <a:r>
              <a:rPr lang="es-ES" dirty="0" err="1" smtClean="0"/>
              <a:t>preventives</a:t>
            </a:r>
            <a:r>
              <a:rPr lang="es-ES" dirty="0" smtClean="0"/>
              <a:t> </a:t>
            </a:r>
            <a:r>
              <a:rPr lang="es-ES" dirty="0" err="1" smtClean="0"/>
              <a:t>individuals</a:t>
            </a:r>
            <a:r>
              <a:rPr lang="es-ES" dirty="0" smtClean="0"/>
              <a:t>/COL.LECTIVES</a:t>
            </a:r>
          </a:p>
          <a:p>
            <a:r>
              <a:rPr lang="es-ES" dirty="0" err="1" smtClean="0"/>
              <a:t>Vulneracions</a:t>
            </a:r>
            <a:r>
              <a:rPr lang="es-ES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 </a:t>
            </a:r>
            <a:r>
              <a:rPr lang="es-ES" dirty="0" err="1" smtClean="0"/>
              <a:t>Informacions</a:t>
            </a:r>
            <a:r>
              <a:rPr lang="es-ES" dirty="0" smtClean="0"/>
              <a:t> </a:t>
            </a:r>
            <a:r>
              <a:rPr lang="es-ES" dirty="0" err="1" smtClean="0"/>
              <a:t>incompletes</a:t>
            </a:r>
            <a:r>
              <a:rPr lang="es-ES" dirty="0" smtClean="0"/>
              <a:t>: </a:t>
            </a:r>
            <a:r>
              <a:rPr lang="es-ES" dirty="0" err="1" smtClean="0"/>
              <a:t>Vacunacions</a:t>
            </a:r>
            <a:r>
              <a:rPr lang="es-ES" dirty="0" smtClean="0"/>
              <a:t>, PROGRAMA SALUT I ESCOLA, HABITS SOCIALS I SALUDABLES, CURA DEL COS, SEGURETAT I RISCOS.</a:t>
            </a:r>
          </a:p>
          <a:p>
            <a:pPr marL="0" indent="0">
              <a:buNone/>
            </a:pPr>
            <a:r>
              <a:rPr lang="es-ES" dirty="0" smtClean="0"/>
              <a:t>       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575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INTIMITAT I CONFIDENCIALITAT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s-ES" sz="1400" dirty="0" err="1" smtClean="0"/>
              <a:t>Drets</a:t>
            </a:r>
            <a:r>
              <a:rPr lang="es-ES" sz="1400" dirty="0" smtClean="0"/>
              <a:t> a preservar la </a:t>
            </a:r>
            <a:r>
              <a:rPr lang="es-ES" sz="1400" dirty="0" err="1" smtClean="0"/>
              <a:t>confidencialitat</a:t>
            </a:r>
            <a:r>
              <a:rPr lang="es-ES" sz="1400" dirty="0" smtClean="0"/>
              <a:t>/</a:t>
            </a:r>
            <a:r>
              <a:rPr lang="es-ES" sz="1400" dirty="0" err="1" smtClean="0"/>
              <a:t>intimitat</a:t>
            </a:r>
            <a:r>
              <a:rPr lang="es-ES" sz="1400" dirty="0" smtClean="0"/>
              <a:t> de la persona</a:t>
            </a:r>
          </a:p>
          <a:p>
            <a:r>
              <a:rPr lang="es-ES" sz="1400" dirty="0" err="1" smtClean="0"/>
              <a:t>Dret</a:t>
            </a:r>
            <a:r>
              <a:rPr lang="es-ES" sz="1400" dirty="0" smtClean="0"/>
              <a:t> a la </a:t>
            </a:r>
            <a:r>
              <a:rPr lang="es-ES" sz="1400" dirty="0" err="1" smtClean="0"/>
              <a:t>confidencialitat</a:t>
            </a:r>
            <a:r>
              <a:rPr lang="es-ES" sz="1400" dirty="0" smtClean="0"/>
              <a:t> de la </a:t>
            </a:r>
            <a:r>
              <a:rPr lang="es-ES" sz="1400" dirty="0" err="1" smtClean="0"/>
              <a:t>informació</a:t>
            </a:r>
            <a:r>
              <a:rPr lang="es-ES" sz="1400" dirty="0" smtClean="0"/>
              <a:t> i </a:t>
            </a:r>
            <a:r>
              <a:rPr lang="es-ES" sz="1400" dirty="0" err="1" smtClean="0"/>
              <a:t>amb</a:t>
            </a:r>
            <a:r>
              <a:rPr lang="es-ES" sz="1400" dirty="0" smtClean="0"/>
              <a:t> </a:t>
            </a:r>
            <a:r>
              <a:rPr lang="es-ES" sz="1400" dirty="0" err="1" smtClean="0"/>
              <a:t>qui</a:t>
            </a:r>
            <a:r>
              <a:rPr lang="es-ES" sz="1400" dirty="0" smtClean="0"/>
              <a:t> la </a:t>
            </a:r>
            <a:r>
              <a:rPr lang="es-ES" sz="1400" dirty="0" err="1" smtClean="0"/>
              <a:t>volem</a:t>
            </a:r>
            <a:r>
              <a:rPr lang="es-ES" sz="1400" dirty="0" smtClean="0"/>
              <a:t> compartir</a:t>
            </a:r>
          </a:p>
          <a:p>
            <a:r>
              <a:rPr lang="es-ES" sz="1400" dirty="0" err="1" smtClean="0"/>
              <a:t>Dret</a:t>
            </a:r>
            <a:r>
              <a:rPr lang="es-ES" sz="1400" dirty="0" smtClean="0"/>
              <a:t> a ser </a:t>
            </a:r>
            <a:r>
              <a:rPr lang="es-ES" sz="1400" dirty="0" err="1" smtClean="0"/>
              <a:t>respectats</a:t>
            </a:r>
            <a:r>
              <a:rPr lang="es-ES" sz="1400" dirty="0" smtClean="0"/>
              <a:t> en la </a:t>
            </a:r>
            <a:r>
              <a:rPr lang="es-ES" sz="1400" dirty="0" err="1" smtClean="0"/>
              <a:t>nostra</a:t>
            </a:r>
            <a:r>
              <a:rPr lang="es-ES" sz="1400" dirty="0" smtClean="0"/>
              <a:t> </a:t>
            </a:r>
            <a:r>
              <a:rPr lang="es-ES" sz="1400" dirty="0" err="1" smtClean="0"/>
              <a:t>llibertat</a:t>
            </a:r>
            <a:r>
              <a:rPr lang="es-ES" sz="1400" dirty="0" smtClean="0"/>
              <a:t> </a:t>
            </a:r>
            <a:r>
              <a:rPr lang="es-ES" sz="1400" dirty="0" err="1" smtClean="0"/>
              <a:t>ideològica</a:t>
            </a:r>
            <a:r>
              <a:rPr lang="es-ES" sz="1400" dirty="0" smtClean="0"/>
              <a:t>, religiosa i de </a:t>
            </a:r>
            <a:r>
              <a:rPr lang="es-ES" sz="1400" dirty="0" err="1" smtClean="0"/>
              <a:t>culte</a:t>
            </a:r>
            <a:endParaRPr lang="es-ES" sz="1400" dirty="0" smtClean="0"/>
          </a:p>
          <a:p>
            <a:r>
              <a:rPr lang="es-ES" sz="1400" dirty="0" err="1" smtClean="0"/>
              <a:t>Deure</a:t>
            </a:r>
            <a:r>
              <a:rPr lang="es-ES" sz="1400" dirty="0" smtClean="0"/>
              <a:t> de </a:t>
            </a:r>
            <a:r>
              <a:rPr lang="es-ES" sz="1400" dirty="0" err="1" smtClean="0"/>
              <a:t>mantenir</a:t>
            </a:r>
            <a:r>
              <a:rPr lang="es-ES" sz="1400" dirty="0" smtClean="0"/>
              <a:t> i respectar la </a:t>
            </a:r>
            <a:r>
              <a:rPr lang="es-ES" sz="1400" dirty="0" err="1" smtClean="0"/>
              <a:t>intimitat</a:t>
            </a:r>
            <a:r>
              <a:rPr lang="es-ES" sz="1400" dirty="0" smtClean="0"/>
              <a:t> i </a:t>
            </a:r>
            <a:r>
              <a:rPr lang="es-ES" sz="1400" dirty="0" err="1" smtClean="0"/>
              <a:t>confidencialitat</a:t>
            </a:r>
            <a:r>
              <a:rPr lang="es-ES" sz="1400" dirty="0" smtClean="0"/>
              <a:t> de </a:t>
            </a:r>
            <a:r>
              <a:rPr lang="es-ES" sz="1400" dirty="0" err="1" smtClean="0"/>
              <a:t>terceres</a:t>
            </a:r>
            <a:r>
              <a:rPr lang="es-ES" sz="1400" dirty="0" smtClean="0"/>
              <a:t> persones</a:t>
            </a:r>
          </a:p>
          <a:p>
            <a:r>
              <a:rPr lang="es-ES" sz="1400" dirty="0" err="1" smtClean="0"/>
              <a:t>Deure</a:t>
            </a:r>
            <a:r>
              <a:rPr lang="es-ES" sz="1400" dirty="0" smtClean="0"/>
              <a:t> de respectar la </a:t>
            </a:r>
            <a:r>
              <a:rPr lang="es-ES" sz="1400" dirty="0" err="1" smtClean="0"/>
              <a:t>llibertat</a:t>
            </a:r>
            <a:r>
              <a:rPr lang="es-ES" sz="1400" dirty="0" smtClean="0"/>
              <a:t> </a:t>
            </a:r>
            <a:r>
              <a:rPr lang="es-ES" sz="1400" dirty="0" err="1" smtClean="0"/>
              <a:t>ideologica</a:t>
            </a:r>
            <a:r>
              <a:rPr lang="es-ES" sz="1400" dirty="0" smtClean="0"/>
              <a:t>, religiosa i de </a:t>
            </a:r>
            <a:r>
              <a:rPr lang="es-ES" sz="1400" dirty="0" err="1" smtClean="0"/>
              <a:t>culte</a:t>
            </a:r>
            <a:endParaRPr lang="es-ES" sz="1400" dirty="0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</a:t>
            </a:r>
          </a:p>
          <a:p>
            <a:endParaRPr lang="ca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14" y="1951630"/>
            <a:ext cx="3357350" cy="383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1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AUTONOMIA I PRESA DE DECISIONS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sz="1600" dirty="0" err="1" smtClean="0"/>
              <a:t>Decissió,Consentiment</a:t>
            </a:r>
            <a:r>
              <a:rPr lang="es-ES" sz="1600" dirty="0" smtClean="0"/>
              <a:t> i </a:t>
            </a:r>
            <a:r>
              <a:rPr lang="es-ES" sz="1600" dirty="0" err="1" smtClean="0"/>
              <a:t>elecció</a:t>
            </a:r>
            <a:r>
              <a:rPr lang="es-ES" sz="1600" dirty="0" smtClean="0"/>
              <a:t> </a:t>
            </a:r>
            <a:r>
              <a:rPr lang="es-ES" sz="1600" dirty="0" err="1" smtClean="0"/>
              <a:t>basats</a:t>
            </a:r>
            <a:r>
              <a:rPr lang="es-ES" sz="1600" dirty="0" smtClean="0"/>
              <a:t> en la </a:t>
            </a:r>
            <a:r>
              <a:rPr lang="es-ES" sz="1600" dirty="0" err="1" smtClean="0"/>
              <a:t>informació</a:t>
            </a:r>
            <a:r>
              <a:rPr lang="es-ES" sz="1600" dirty="0" smtClean="0"/>
              <a:t> clara i accesible, </a:t>
            </a:r>
            <a:r>
              <a:rPr lang="es-ES" sz="1600" dirty="0" err="1" smtClean="0"/>
              <a:t>garantint</a:t>
            </a:r>
            <a:r>
              <a:rPr lang="es-ES" sz="1600" dirty="0" smtClean="0"/>
              <a:t> la </a:t>
            </a:r>
            <a:r>
              <a:rPr lang="es-ES" sz="1600" dirty="0" err="1" smtClean="0"/>
              <a:t>dignitat</a:t>
            </a:r>
            <a:r>
              <a:rPr lang="es-ES" sz="1600" dirty="0" smtClean="0"/>
              <a:t> i autonomía de la persona a partir </a:t>
            </a:r>
            <a:r>
              <a:rPr lang="es-ES" sz="1600" dirty="0" err="1" smtClean="0"/>
              <a:t>dels</a:t>
            </a:r>
            <a:r>
              <a:rPr lang="es-ES" sz="1600" dirty="0" smtClean="0"/>
              <a:t> 16 </a:t>
            </a:r>
            <a:r>
              <a:rPr lang="es-ES" sz="1600" dirty="0" err="1" smtClean="0"/>
              <a:t>anys</a:t>
            </a:r>
            <a:endParaRPr lang="es-ES" sz="1600" dirty="0" smtClean="0"/>
          </a:p>
          <a:p>
            <a:r>
              <a:rPr lang="es-ES" sz="1600" dirty="0" err="1" smtClean="0"/>
              <a:t>Voluntats</a:t>
            </a:r>
            <a:r>
              <a:rPr lang="es-ES" sz="1600" dirty="0" smtClean="0"/>
              <a:t> </a:t>
            </a:r>
            <a:r>
              <a:rPr lang="es-ES" sz="1600" dirty="0" err="1" smtClean="0"/>
              <a:t>anticipades</a:t>
            </a:r>
            <a:r>
              <a:rPr lang="es-ES" sz="1600" dirty="0" smtClean="0"/>
              <a:t> i final de vida digna</a:t>
            </a:r>
          </a:p>
          <a:p>
            <a:endParaRPr lang="ca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s-ES" sz="1600" dirty="0" err="1" smtClean="0"/>
              <a:t>Deure</a:t>
            </a:r>
            <a:r>
              <a:rPr lang="es-ES" sz="1600" dirty="0" smtClean="0"/>
              <a:t> de </a:t>
            </a:r>
            <a:r>
              <a:rPr lang="es-ES" sz="1600" dirty="0" err="1" smtClean="0"/>
              <a:t>corresponsabilitat</a:t>
            </a:r>
            <a:r>
              <a:rPr lang="es-ES" sz="1600" dirty="0" smtClean="0"/>
              <a:t> en el </a:t>
            </a:r>
            <a:r>
              <a:rPr lang="es-ES" sz="1600" dirty="0" err="1" smtClean="0"/>
              <a:t>procés</a:t>
            </a:r>
            <a:r>
              <a:rPr lang="es-ES" sz="1600" dirty="0" smtClean="0"/>
              <a:t> asistencial</a:t>
            </a:r>
          </a:p>
          <a:p>
            <a:r>
              <a:rPr lang="es-ES" sz="1600" dirty="0" err="1" smtClean="0"/>
              <a:t>Deure</a:t>
            </a:r>
            <a:r>
              <a:rPr lang="es-ES" sz="1600" dirty="0" smtClean="0"/>
              <a:t> de  </a:t>
            </a:r>
            <a:r>
              <a:rPr lang="es-ES" sz="1600" dirty="0" err="1" smtClean="0"/>
              <a:t>deixar</a:t>
            </a:r>
            <a:r>
              <a:rPr lang="es-ES" sz="1600" dirty="0" smtClean="0"/>
              <a:t> constancia del </a:t>
            </a:r>
            <a:r>
              <a:rPr lang="es-ES" sz="1600" dirty="0" err="1" smtClean="0"/>
              <a:t>seu</a:t>
            </a:r>
            <a:r>
              <a:rPr lang="es-ES" sz="1600" dirty="0" smtClean="0"/>
              <a:t> </a:t>
            </a:r>
            <a:r>
              <a:rPr lang="es-ES" sz="1600" dirty="0" err="1" smtClean="0"/>
              <a:t>rebuig</a:t>
            </a:r>
            <a:r>
              <a:rPr lang="es-ES" sz="1600" dirty="0" smtClean="0"/>
              <a:t> </a:t>
            </a:r>
            <a:r>
              <a:rPr lang="es-ES" sz="1600" dirty="0" err="1" smtClean="0"/>
              <a:t>terapeútic</a:t>
            </a:r>
            <a:endParaRPr lang="es-ES" sz="1600" dirty="0" smtClean="0"/>
          </a:p>
          <a:p>
            <a:r>
              <a:rPr lang="es-ES" sz="1600" dirty="0" err="1" smtClean="0"/>
              <a:t>Deure</a:t>
            </a:r>
            <a:r>
              <a:rPr lang="es-ES" sz="1600" dirty="0" smtClean="0"/>
              <a:t> </a:t>
            </a:r>
            <a:r>
              <a:rPr lang="es-ES" sz="1600" dirty="0" err="1" smtClean="0"/>
              <a:t>Consens</a:t>
            </a:r>
            <a:r>
              <a:rPr lang="es-ES" sz="1600" dirty="0" smtClean="0"/>
              <a:t> </a:t>
            </a:r>
            <a:r>
              <a:rPr lang="es-ES" sz="1600" dirty="0" err="1" smtClean="0"/>
              <a:t>dels</a:t>
            </a:r>
            <a:r>
              <a:rPr lang="es-ES" sz="1600" dirty="0" smtClean="0"/>
              <a:t> </a:t>
            </a:r>
            <a:r>
              <a:rPr lang="es-ES" sz="1600" dirty="0" err="1" smtClean="0"/>
              <a:t>representants</a:t>
            </a:r>
            <a:r>
              <a:rPr lang="es-ES" sz="1600" dirty="0" smtClean="0"/>
              <a:t> </a:t>
            </a:r>
            <a:r>
              <a:rPr lang="es-ES" sz="1600" dirty="0" err="1" smtClean="0"/>
              <a:t>legals</a:t>
            </a:r>
            <a:endParaRPr lang="es-ES" sz="1600" dirty="0" smtClean="0"/>
          </a:p>
          <a:p>
            <a:r>
              <a:rPr lang="es-ES" sz="1600" dirty="0" err="1" smtClean="0"/>
              <a:t>Deure</a:t>
            </a:r>
            <a:r>
              <a:rPr lang="es-ES" sz="1600" dirty="0" smtClean="0"/>
              <a:t> de respectar la </a:t>
            </a:r>
            <a:r>
              <a:rPr lang="es-ES" sz="1600" dirty="0" err="1" smtClean="0"/>
              <a:t>indicació</a:t>
            </a:r>
            <a:r>
              <a:rPr lang="es-ES" sz="1600" dirty="0" smtClean="0"/>
              <a:t> </a:t>
            </a:r>
            <a:r>
              <a:rPr lang="es-ES" sz="1600" dirty="0" err="1" smtClean="0"/>
              <a:t>d´am</a:t>
            </a:r>
            <a:endParaRPr lang="ca-ES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79" y="4285398"/>
            <a:ext cx="3507475" cy="18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9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INFORMACIÓ SANITÀRIA, DOCUMENTACIÓ CLÍNICA I DADES PERSONALS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La persona es titular de la </a:t>
            </a:r>
            <a:r>
              <a:rPr lang="es-ES" sz="1800" dirty="0" err="1" smtClean="0"/>
              <a:t>informació</a:t>
            </a:r>
            <a:r>
              <a:rPr lang="es-ES" sz="1800" dirty="0" smtClean="0"/>
              <a:t> sobre la </a:t>
            </a:r>
            <a:r>
              <a:rPr lang="es-ES" sz="1800" dirty="0" err="1" smtClean="0"/>
              <a:t>seva</a:t>
            </a:r>
            <a:r>
              <a:rPr lang="es-ES" sz="1800" dirty="0" smtClean="0"/>
              <a:t> salut i el </a:t>
            </a:r>
            <a:r>
              <a:rPr lang="es-ES" sz="1800" dirty="0" err="1" smtClean="0"/>
              <a:t>procés</a:t>
            </a:r>
            <a:r>
              <a:rPr lang="es-ES" sz="1800" dirty="0" smtClean="0"/>
              <a:t> asistencial. La </a:t>
            </a:r>
            <a:r>
              <a:rPr lang="es-ES" sz="1800" dirty="0" err="1" smtClean="0"/>
              <a:t>seva</a:t>
            </a:r>
            <a:r>
              <a:rPr lang="es-ES" sz="1800" dirty="0" smtClean="0"/>
              <a:t> </a:t>
            </a:r>
            <a:r>
              <a:rPr lang="es-ES" sz="1800" dirty="0" err="1" smtClean="0"/>
              <a:t>hc</a:t>
            </a:r>
            <a:r>
              <a:rPr lang="es-ES" sz="1800" dirty="0" smtClean="0"/>
              <a:t> ha de ser integrada i accesible i segura.</a:t>
            </a:r>
          </a:p>
          <a:p>
            <a:r>
              <a:rPr lang="es-ES" sz="1800" dirty="0" err="1" smtClean="0"/>
              <a:t>Dret</a:t>
            </a:r>
            <a:r>
              <a:rPr lang="es-ES" sz="1800" dirty="0" smtClean="0"/>
              <a:t> a </a:t>
            </a:r>
            <a:r>
              <a:rPr lang="es-ES" sz="1800" dirty="0" err="1" smtClean="0"/>
              <a:t>l´anonimització</a:t>
            </a:r>
            <a:r>
              <a:rPr lang="es-ES" sz="1800" dirty="0" smtClean="0"/>
              <a:t> i </a:t>
            </a:r>
            <a:r>
              <a:rPr lang="es-ES" sz="1800" dirty="0" err="1" smtClean="0"/>
              <a:t>ús</a:t>
            </a:r>
            <a:r>
              <a:rPr lang="es-ES" sz="1800" dirty="0" smtClean="0"/>
              <a:t> de les </a:t>
            </a:r>
            <a:r>
              <a:rPr lang="es-ES" sz="1800" dirty="0" err="1" smtClean="0"/>
              <a:t>TIC´s</a:t>
            </a:r>
            <a:endParaRPr lang="es-ES" sz="1800" dirty="0" smtClean="0"/>
          </a:p>
          <a:p>
            <a:endParaRPr lang="ca-ES" sz="1800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La </a:t>
            </a:r>
            <a:r>
              <a:rPr lang="es-ES" sz="1800" dirty="0" err="1" smtClean="0"/>
              <a:t>informació</a:t>
            </a:r>
            <a:r>
              <a:rPr lang="es-ES" sz="1800" dirty="0" smtClean="0"/>
              <a:t> que la persona </a:t>
            </a:r>
            <a:r>
              <a:rPr lang="es-ES" sz="1800" dirty="0" err="1" smtClean="0"/>
              <a:t>faciliti</a:t>
            </a:r>
            <a:r>
              <a:rPr lang="es-ES" sz="1800" dirty="0" smtClean="0"/>
              <a:t> ha de ser </a:t>
            </a:r>
            <a:r>
              <a:rPr lang="es-ES" sz="1800" dirty="0" err="1" smtClean="0"/>
              <a:t>veraç</a:t>
            </a:r>
            <a:r>
              <a:rPr lang="es-ES" sz="1800" dirty="0" smtClean="0"/>
              <a:t>.</a:t>
            </a:r>
          </a:p>
          <a:p>
            <a:r>
              <a:rPr lang="es-ES" sz="1800" dirty="0" err="1" smtClean="0"/>
              <a:t>S´Ha</a:t>
            </a:r>
            <a:r>
              <a:rPr lang="es-ES" sz="1800" dirty="0" smtClean="0"/>
              <a:t> de </a:t>
            </a:r>
            <a:r>
              <a:rPr lang="es-ES" sz="1800" dirty="0" err="1" smtClean="0"/>
              <a:t>fer</a:t>
            </a:r>
            <a:r>
              <a:rPr lang="es-ES" sz="1800" dirty="0" smtClean="0"/>
              <a:t> un </a:t>
            </a:r>
            <a:r>
              <a:rPr lang="es-ES" sz="1800" dirty="0" err="1" smtClean="0"/>
              <a:t>ús</a:t>
            </a:r>
            <a:r>
              <a:rPr lang="es-ES" sz="1800" dirty="0" smtClean="0"/>
              <a:t> responsable de les </a:t>
            </a:r>
            <a:r>
              <a:rPr lang="es-ES" sz="1800" dirty="0" err="1" smtClean="0"/>
              <a:t>tic´s</a:t>
            </a:r>
            <a:endParaRPr lang="es-ES" sz="1800" dirty="0" smtClean="0"/>
          </a:p>
          <a:p>
            <a:r>
              <a:rPr lang="es-ES" sz="1800" dirty="0" err="1" smtClean="0"/>
              <a:t>Deurà</a:t>
            </a:r>
            <a:r>
              <a:rPr lang="es-ES" sz="1800" dirty="0" smtClean="0"/>
              <a:t> acreditar i notificar </a:t>
            </a:r>
            <a:r>
              <a:rPr lang="es-ES" sz="1800" dirty="0" err="1" smtClean="0"/>
              <a:t>canvis</a:t>
            </a:r>
            <a:r>
              <a:rPr lang="es-ES" sz="1800" dirty="0" smtClean="0"/>
              <a:t> en la </a:t>
            </a:r>
            <a:r>
              <a:rPr lang="es-ES" sz="1800" dirty="0" err="1" smtClean="0"/>
              <a:t>representació</a:t>
            </a:r>
            <a:r>
              <a:rPr lang="es-ES" sz="1800" dirty="0" smtClean="0"/>
              <a:t> legal</a:t>
            </a:r>
            <a:endParaRPr lang="ca-ES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12" y="4664975"/>
            <a:ext cx="30765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1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QUALItAT</a:t>
            </a:r>
            <a:r>
              <a:rPr lang="ca-ES" dirty="0" smtClean="0"/>
              <a:t> I SEGURETAT DEL SISTEMA</a:t>
            </a:r>
            <a:endParaRPr lang="ca-ES" dirty="0"/>
          </a:p>
        </p:txBody>
      </p:sp>
      <p:sp>
        <p:nvSpPr>
          <p:cNvPr id="4" name="Marcador de contenid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800" dirty="0" smtClean="0"/>
          </a:p>
          <a:p>
            <a:pPr marL="0" indent="0">
              <a:buNone/>
            </a:pPr>
            <a:r>
              <a:rPr lang="es-ES" dirty="0" err="1" smtClean="0"/>
              <a:t>Drets</a:t>
            </a:r>
            <a:endParaRPr lang="ca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half" idx="15"/>
          </p:nvPr>
        </p:nvSpPr>
        <p:spPr/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 err="1" smtClean="0"/>
              <a:t>Dret</a:t>
            </a:r>
            <a:r>
              <a:rPr lang="es-ES" sz="1600" dirty="0" smtClean="0"/>
              <a:t> a </a:t>
            </a:r>
            <a:r>
              <a:rPr lang="es-ES" sz="1600" dirty="0" err="1" smtClean="0"/>
              <a:t>rebre</a:t>
            </a:r>
            <a:r>
              <a:rPr lang="es-ES" sz="1600" dirty="0" smtClean="0"/>
              <a:t> una </a:t>
            </a:r>
            <a:r>
              <a:rPr lang="es-ES" sz="1600" dirty="0" err="1" smtClean="0"/>
              <a:t>atenció</a:t>
            </a:r>
            <a:r>
              <a:rPr lang="es-ES" sz="1600" dirty="0" smtClean="0"/>
              <a:t> de </a:t>
            </a:r>
            <a:r>
              <a:rPr lang="es-ES" sz="1600" dirty="0" err="1" smtClean="0"/>
              <a:t>qualitat</a:t>
            </a:r>
            <a:r>
              <a:rPr lang="es-ES" sz="1600" dirty="0" smtClean="0"/>
              <a:t>, integral, integrada, longitudinal, interdisciplinar i segura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 err="1"/>
              <a:t>dret</a:t>
            </a:r>
            <a:r>
              <a:rPr lang="es-ES" sz="1600" dirty="0"/>
              <a:t> a </a:t>
            </a:r>
            <a:r>
              <a:rPr lang="es-ES" sz="1600" dirty="0" err="1"/>
              <a:t>coneixer</a:t>
            </a:r>
            <a:r>
              <a:rPr lang="es-ES" sz="1600" dirty="0"/>
              <a:t> </a:t>
            </a:r>
            <a:r>
              <a:rPr lang="es-ES" sz="1600" dirty="0" err="1"/>
              <a:t>tots</a:t>
            </a:r>
            <a:r>
              <a:rPr lang="es-ES" sz="1600" dirty="0"/>
              <a:t> </a:t>
            </a:r>
            <a:r>
              <a:rPr lang="es-ES" sz="1600" dirty="0" err="1"/>
              <a:t>els</a:t>
            </a:r>
            <a:r>
              <a:rPr lang="es-ES" sz="1600" dirty="0"/>
              <a:t> </a:t>
            </a:r>
            <a:r>
              <a:rPr lang="es-ES" sz="1600" dirty="0" err="1"/>
              <a:t>aspectes</a:t>
            </a:r>
            <a:r>
              <a:rPr lang="es-ES" sz="1600" dirty="0"/>
              <a:t> del </a:t>
            </a:r>
            <a:r>
              <a:rPr lang="es-ES" sz="1600" dirty="0" err="1"/>
              <a:t>seu</a:t>
            </a:r>
            <a:r>
              <a:rPr lang="es-ES" sz="1600" dirty="0"/>
              <a:t> </a:t>
            </a:r>
            <a:r>
              <a:rPr lang="es-ES" sz="1600" dirty="0" err="1"/>
              <a:t>tractament</a:t>
            </a:r>
            <a:r>
              <a:rPr lang="es-ES" sz="1600" dirty="0"/>
              <a:t> i el </a:t>
            </a:r>
            <a:r>
              <a:rPr lang="es-ES" sz="1600" dirty="0" err="1"/>
              <a:t>nivell</a:t>
            </a:r>
            <a:r>
              <a:rPr lang="es-ES" sz="1600" dirty="0"/>
              <a:t> de </a:t>
            </a:r>
            <a:r>
              <a:rPr lang="es-ES" sz="1600" dirty="0" err="1"/>
              <a:t>qualitat</a:t>
            </a:r>
            <a:r>
              <a:rPr lang="es-ES" sz="1600" dirty="0"/>
              <a:t> </a:t>
            </a:r>
            <a:r>
              <a:rPr lang="es-ES" sz="1600" dirty="0" err="1"/>
              <a:t>dels</a:t>
            </a:r>
            <a:r>
              <a:rPr lang="es-ES" sz="1600" dirty="0"/>
              <a:t> centres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a-ES" dirty="0"/>
          </a:p>
        </p:txBody>
      </p:sp>
      <p:sp>
        <p:nvSpPr>
          <p:cNvPr id="5" name="Marcador de contenid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err="1" smtClean="0"/>
              <a:t>deures</a:t>
            </a:r>
            <a:endParaRPr lang="es-ES" dirty="0" smtClean="0"/>
          </a:p>
        </p:txBody>
      </p:sp>
      <p:sp>
        <p:nvSpPr>
          <p:cNvPr id="8" name="Marcador de texto 7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/>
              <a:t>Aportar tota la </a:t>
            </a:r>
            <a:r>
              <a:rPr lang="es-ES" sz="1600" dirty="0" err="1"/>
              <a:t>informació</a:t>
            </a:r>
            <a:r>
              <a:rPr lang="es-ES" sz="1600" dirty="0"/>
              <a:t>, de </a:t>
            </a:r>
            <a:r>
              <a:rPr lang="es-ES" sz="1600" dirty="0" err="1"/>
              <a:t>dades</a:t>
            </a:r>
            <a:r>
              <a:rPr lang="es-ES" sz="1600" dirty="0"/>
              <a:t> de la </a:t>
            </a:r>
            <a:r>
              <a:rPr lang="es-ES" sz="1600" dirty="0" err="1"/>
              <a:t>seva</a:t>
            </a:r>
            <a:r>
              <a:rPr lang="es-ES" sz="1600" dirty="0"/>
              <a:t> salut, identificar-se i </a:t>
            </a:r>
            <a:r>
              <a:rPr lang="es-ES" sz="1600" dirty="0" err="1"/>
              <a:t>fer</a:t>
            </a:r>
            <a:r>
              <a:rPr lang="es-ES" sz="1600" dirty="0"/>
              <a:t> un </a:t>
            </a:r>
            <a:r>
              <a:rPr lang="es-ES" sz="1600" dirty="0" err="1"/>
              <a:t>ús</a:t>
            </a:r>
            <a:r>
              <a:rPr lang="es-ES" sz="1600" dirty="0"/>
              <a:t> responsable de les </a:t>
            </a:r>
            <a:r>
              <a:rPr lang="es-ES" sz="1600" dirty="0" err="1"/>
              <a:t>prestacions</a:t>
            </a:r>
            <a:endParaRPr lang="es-ES" sz="1600" dirty="0"/>
          </a:p>
          <a:p>
            <a:pPr algn="l"/>
            <a:endParaRPr lang="ca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vulneracions</a:t>
            </a:r>
            <a:endParaRPr lang="ca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half" idx="17"/>
          </p:nvPr>
        </p:nvSpPr>
        <p:spPr/>
        <p:txBody>
          <a:bodyPr>
            <a:normAutofit fontScale="92500"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" sz="1600" dirty="0" err="1" smtClean="0"/>
              <a:t>Accessibilitat</a:t>
            </a:r>
            <a:endParaRPr lang="es-ES" sz="1600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" sz="1600" dirty="0" smtClean="0"/>
              <a:t>PERSONES INSTITUCIONALITZADES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" sz="1600" dirty="0" smtClean="0"/>
              <a:t>DEMORES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" sz="1600" dirty="0" smtClean="0"/>
              <a:t>MANCA DE CONTINUITAT A L´ATENCIÓ DE LES PERSONES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" sz="1600" dirty="0" smtClean="0"/>
              <a:t>ATENCIÓ MULTIDISCIPLINARIA</a:t>
            </a: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241159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Constitució</a:t>
            </a:r>
            <a:r>
              <a:rPr lang="es-ES" dirty="0" smtClean="0"/>
              <a:t> </a:t>
            </a:r>
            <a:r>
              <a:rPr lang="es-ES" dirty="0" err="1" smtClean="0"/>
              <a:t>genètica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err="1" smtClean="0"/>
              <a:t>Dret</a:t>
            </a:r>
            <a:r>
              <a:rPr lang="es-ES" dirty="0" smtClean="0"/>
              <a:t> a la </a:t>
            </a:r>
            <a:r>
              <a:rPr lang="es-ES" dirty="0" err="1" smtClean="0"/>
              <a:t>confidencialitat</a:t>
            </a:r>
            <a:r>
              <a:rPr lang="es-ES" dirty="0" smtClean="0"/>
              <a:t> de la </a:t>
            </a:r>
            <a:r>
              <a:rPr lang="es-ES" dirty="0" err="1" smtClean="0"/>
              <a:t>informació</a:t>
            </a:r>
            <a:r>
              <a:rPr lang="es-ES" dirty="0" smtClean="0"/>
              <a:t> genética.</a:t>
            </a:r>
          </a:p>
          <a:p>
            <a:r>
              <a:rPr lang="es-ES" dirty="0" err="1" smtClean="0"/>
              <a:t>Dret</a:t>
            </a:r>
            <a:r>
              <a:rPr lang="es-ES" dirty="0" smtClean="0"/>
              <a:t> a </a:t>
            </a:r>
            <a:r>
              <a:rPr lang="es-ES" dirty="0" err="1" smtClean="0"/>
              <a:t>gaudir</a:t>
            </a:r>
            <a:r>
              <a:rPr lang="es-ES" dirty="0" smtClean="0"/>
              <a:t> de les </a:t>
            </a:r>
            <a:r>
              <a:rPr lang="es-ES" dirty="0" err="1" smtClean="0"/>
              <a:t>aventatges</a:t>
            </a:r>
            <a:r>
              <a:rPr lang="es-ES" dirty="0" smtClean="0"/>
              <a:t> de es noves </a:t>
            </a:r>
            <a:r>
              <a:rPr lang="es-ES" dirty="0" err="1" smtClean="0"/>
              <a:t>tecnologies</a:t>
            </a:r>
            <a:r>
              <a:rPr lang="es-ES" dirty="0" smtClean="0"/>
              <a:t> </a:t>
            </a:r>
            <a:r>
              <a:rPr lang="es-ES" dirty="0" err="1" smtClean="0"/>
              <a:t>genètiques</a:t>
            </a:r>
            <a:endParaRPr lang="es-ES" dirty="0" smtClean="0"/>
          </a:p>
          <a:p>
            <a:r>
              <a:rPr lang="es-ES" dirty="0" err="1" smtClean="0"/>
              <a:t>Dret</a:t>
            </a:r>
            <a:r>
              <a:rPr lang="es-ES" dirty="0" smtClean="0"/>
              <a:t> a la </a:t>
            </a:r>
            <a:r>
              <a:rPr lang="es-ES" dirty="0" err="1" smtClean="0"/>
              <a:t>informació</a:t>
            </a:r>
            <a:r>
              <a:rPr lang="es-ES" dirty="0" smtClean="0"/>
              <a:t> sobre </a:t>
            </a:r>
            <a:r>
              <a:rPr lang="es-ES" dirty="0" err="1" smtClean="0"/>
              <a:t>troballes</a:t>
            </a:r>
            <a:r>
              <a:rPr lang="es-ES" dirty="0" smtClean="0"/>
              <a:t> i les </a:t>
            </a:r>
            <a:r>
              <a:rPr lang="es-ES" dirty="0" err="1" smtClean="0"/>
              <a:t>seves</a:t>
            </a:r>
            <a:r>
              <a:rPr lang="es-ES" dirty="0" smtClean="0"/>
              <a:t> </a:t>
            </a:r>
            <a:r>
              <a:rPr lang="es-ES" dirty="0" err="1" smtClean="0"/>
              <a:t>conseqüències</a:t>
            </a:r>
            <a:endParaRPr lang="ca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19" y="2367092"/>
            <a:ext cx="3261815" cy="2709875"/>
          </a:xfrm>
        </p:spPr>
      </p:pic>
    </p:spTree>
    <p:extLst>
      <p:ext uri="{BB962C8B-B14F-4D97-AF65-F5344CB8AC3E}">
        <p14:creationId xmlns:p14="http://schemas.microsoft.com/office/powerpoint/2010/main" val="15590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INVESTIGACIÓ I EXPERIMENTACIÓ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Prevalen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princípis</a:t>
            </a:r>
            <a:r>
              <a:rPr lang="es-ES" dirty="0" smtClean="0"/>
              <a:t> de </a:t>
            </a:r>
            <a:r>
              <a:rPr lang="es-ES" dirty="0" err="1" smtClean="0"/>
              <a:t>Llibertat</a:t>
            </a:r>
            <a:r>
              <a:rPr lang="es-ES" dirty="0" smtClean="0"/>
              <a:t>, </a:t>
            </a:r>
            <a:r>
              <a:rPr lang="es-ES" dirty="0" err="1" smtClean="0"/>
              <a:t>dignitat</a:t>
            </a:r>
            <a:r>
              <a:rPr lang="es-ES" dirty="0" smtClean="0"/>
              <a:t>, no </a:t>
            </a:r>
            <a:r>
              <a:rPr lang="es-ES" dirty="0" err="1" smtClean="0"/>
              <a:t>discriminació</a:t>
            </a:r>
            <a:endParaRPr lang="es-ES" dirty="0" smtClean="0"/>
          </a:p>
          <a:p>
            <a:r>
              <a:rPr lang="es-ES" dirty="0" err="1" smtClean="0"/>
              <a:t>Dret</a:t>
            </a:r>
            <a:r>
              <a:rPr lang="es-ES" dirty="0" smtClean="0"/>
              <a:t> a </a:t>
            </a:r>
            <a:r>
              <a:rPr lang="es-ES" dirty="0" err="1" smtClean="0"/>
              <a:t>consentiment</a:t>
            </a:r>
            <a:endParaRPr lang="es-ES" dirty="0" smtClean="0"/>
          </a:p>
          <a:p>
            <a:r>
              <a:rPr lang="es-ES" dirty="0" err="1" smtClean="0"/>
              <a:t>Dret</a:t>
            </a:r>
            <a:r>
              <a:rPr lang="es-ES" dirty="0" smtClean="0"/>
              <a:t> de </a:t>
            </a:r>
            <a:r>
              <a:rPr lang="es-ES" dirty="0" err="1" smtClean="0"/>
              <a:t>Privacitat</a:t>
            </a:r>
            <a:r>
              <a:rPr lang="es-ES" dirty="0" smtClean="0"/>
              <a:t>/</a:t>
            </a:r>
            <a:r>
              <a:rPr lang="es-ES" dirty="0" err="1" smtClean="0"/>
              <a:t>confidencialitat</a:t>
            </a:r>
            <a:endParaRPr lang="es-ES" dirty="0" smtClean="0"/>
          </a:p>
          <a:p>
            <a:r>
              <a:rPr lang="es-ES" dirty="0" err="1" smtClean="0"/>
              <a:t>Protecció</a:t>
            </a:r>
            <a:r>
              <a:rPr lang="es-ES" dirty="0" smtClean="0"/>
              <a:t> de la vida, la salut</a:t>
            </a:r>
          </a:p>
          <a:p>
            <a:r>
              <a:rPr lang="es-ES" dirty="0" err="1" smtClean="0"/>
              <a:t>Dret</a:t>
            </a:r>
            <a:r>
              <a:rPr lang="es-ES" dirty="0" smtClean="0"/>
              <a:t> a la </a:t>
            </a:r>
            <a:r>
              <a:rPr lang="es-ES" dirty="0" err="1" smtClean="0"/>
              <a:t>informació</a:t>
            </a:r>
            <a:r>
              <a:rPr lang="es-ES" dirty="0" smtClean="0"/>
              <a:t> </a:t>
            </a:r>
            <a:r>
              <a:rPr lang="es-ES" dirty="0" err="1" smtClean="0"/>
              <a:t>abans</a:t>
            </a:r>
            <a:r>
              <a:rPr lang="es-ES" dirty="0" smtClean="0"/>
              <a:t>, </a:t>
            </a:r>
            <a:r>
              <a:rPr lang="es-ES" dirty="0" err="1" smtClean="0"/>
              <a:t>durant</a:t>
            </a:r>
            <a:r>
              <a:rPr lang="es-ES" dirty="0" smtClean="0"/>
              <a:t> i </a:t>
            </a:r>
            <a:r>
              <a:rPr lang="es-ES" dirty="0" err="1" smtClean="0"/>
              <a:t>després</a:t>
            </a:r>
            <a:r>
              <a:rPr lang="es-ES" dirty="0"/>
              <a:t> </a:t>
            </a:r>
            <a:r>
              <a:rPr lang="es-ES" dirty="0" smtClean="0"/>
              <a:t>i </a:t>
            </a:r>
            <a:r>
              <a:rPr lang="es-ES" dirty="0" err="1" smtClean="0"/>
              <a:t>innovacions</a:t>
            </a:r>
            <a:r>
              <a:rPr lang="es-ES" dirty="0" smtClean="0"/>
              <a:t>.</a:t>
            </a:r>
            <a:endParaRPr lang="ca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4"/>
          </p:nvPr>
        </p:nvSpPr>
        <p:spPr>
          <a:xfrm>
            <a:off x="6172826" y="2367093"/>
            <a:ext cx="5105400" cy="3496894"/>
          </a:xfrm>
        </p:spPr>
        <p:txBody>
          <a:bodyPr/>
          <a:lstStyle/>
          <a:p>
            <a:r>
              <a:rPr lang="es-ES" dirty="0" err="1" smtClean="0"/>
              <a:t>Complir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les </a:t>
            </a:r>
            <a:r>
              <a:rPr lang="es-ES" dirty="0" err="1" smtClean="0"/>
              <a:t>responsabilitats</a:t>
            </a:r>
            <a:r>
              <a:rPr lang="es-ES" dirty="0" smtClean="0"/>
              <a:t> </a:t>
            </a:r>
            <a:r>
              <a:rPr lang="es-ES" dirty="0" err="1" smtClean="0"/>
              <a:t>acceptades</a:t>
            </a:r>
            <a:endParaRPr lang="es-ES" dirty="0" smtClean="0"/>
          </a:p>
          <a:p>
            <a:endParaRPr lang="ca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26" y="3330054"/>
            <a:ext cx="4349598" cy="234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22031" y="1477108"/>
            <a:ext cx="1120726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4000" dirty="0"/>
              <a:t>1-Equitat i no discriminació que inclou el tracte respectuós i l’especial protecció a la vulnerabilitat que aporta la necessitat d’un tracte diferencial en múltiples </a:t>
            </a:r>
            <a:r>
              <a:rPr lang="ca-ES" sz="4000" dirty="0" smtClean="0"/>
              <a:t>situacions</a:t>
            </a:r>
          </a:p>
          <a:p>
            <a:endParaRPr lang="ca-ES" sz="4000" dirty="0"/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907323" y="187569"/>
            <a:ext cx="5580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  </a:t>
            </a:r>
            <a:r>
              <a:rPr lang="es-ES" sz="4400" dirty="0" err="1" smtClean="0"/>
              <a:t>Sanitat</a:t>
            </a:r>
            <a:r>
              <a:rPr lang="es-ES" sz="4400" dirty="0" smtClean="0"/>
              <a:t> Universal    </a:t>
            </a:r>
            <a:endParaRPr lang="es-ES" sz="4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60" y="4720404"/>
            <a:ext cx="257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73415" y="0"/>
            <a:ext cx="4337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DESIGUALTATS</a:t>
            </a:r>
            <a:endParaRPr lang="es-ES" sz="3600" dirty="0"/>
          </a:p>
        </p:txBody>
      </p:sp>
      <p:sp>
        <p:nvSpPr>
          <p:cNvPr id="3" name="Marcador de contenido 3"/>
          <p:cNvSpPr txBox="1">
            <a:spLocks/>
          </p:cNvSpPr>
          <p:nvPr/>
        </p:nvSpPr>
        <p:spPr>
          <a:xfrm>
            <a:off x="90137" y="1547443"/>
            <a:ext cx="3137082" cy="44521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/>
              <a:t>Intermon</a:t>
            </a:r>
            <a:r>
              <a:rPr lang="es-ES" dirty="0" smtClean="0"/>
              <a:t> </a:t>
            </a:r>
            <a:r>
              <a:rPr lang="es-ES" dirty="0" err="1" smtClean="0"/>
              <a:t>Oxfam</a:t>
            </a:r>
            <a:r>
              <a:rPr lang="es-ES" dirty="0" smtClean="0"/>
              <a:t>:</a:t>
            </a:r>
          </a:p>
          <a:p>
            <a:r>
              <a:rPr lang="es-ES" dirty="0" smtClean="0"/>
              <a:t>Al 2010 388 persones </a:t>
            </a:r>
            <a:r>
              <a:rPr lang="es-ES" dirty="0" err="1" smtClean="0"/>
              <a:t>poseien</a:t>
            </a:r>
            <a:r>
              <a:rPr lang="es-ES" dirty="0" smtClean="0"/>
              <a:t> la </a:t>
            </a:r>
            <a:r>
              <a:rPr lang="es-ES" dirty="0" err="1" smtClean="0"/>
              <a:t>mateixa</a:t>
            </a:r>
            <a:r>
              <a:rPr lang="es-ES" dirty="0" smtClean="0"/>
              <a:t> riqueza que 3.600 </a:t>
            </a:r>
            <a:r>
              <a:rPr lang="es-ES" dirty="0" err="1" smtClean="0"/>
              <a:t>milions</a:t>
            </a:r>
            <a:endParaRPr lang="es-ES" dirty="0" smtClean="0"/>
          </a:p>
          <a:p>
            <a:r>
              <a:rPr lang="es-ES" dirty="0" smtClean="0"/>
              <a:t>Al 2013 eren 62 persones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848" y="1486971"/>
            <a:ext cx="8766808" cy="496257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158154" y="1101969"/>
            <a:ext cx="3727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err="1" smtClean="0"/>
              <a:t>Index</a:t>
            </a:r>
            <a:r>
              <a:rPr lang="es-ES" sz="4000" dirty="0" smtClean="0"/>
              <a:t> de </a:t>
            </a:r>
            <a:r>
              <a:rPr lang="es-ES" sz="4000" dirty="0" err="1" smtClean="0"/>
              <a:t>Gini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37690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756" y="0"/>
            <a:ext cx="5638289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59809" y="1323833"/>
            <a:ext cx="2088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Index</a:t>
            </a:r>
            <a:r>
              <a:rPr lang="es-ES" dirty="0" smtClean="0"/>
              <a:t> Global</a:t>
            </a:r>
            <a:endParaRPr lang="es-ES" dirty="0"/>
          </a:p>
        </p:txBody>
      </p:sp>
      <p:cxnSp>
        <p:nvCxnSpPr>
          <p:cNvPr id="7" name="Conector recto de flecha 6"/>
          <p:cNvCxnSpPr>
            <a:endCxn id="5" idx="3"/>
          </p:cNvCxnSpPr>
          <p:nvPr/>
        </p:nvCxnSpPr>
        <p:spPr>
          <a:xfrm>
            <a:off x="2552131" y="1501254"/>
            <a:ext cx="395785" cy="7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9225885" y="1235798"/>
            <a:ext cx="26749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Necessitats</a:t>
            </a:r>
            <a:r>
              <a:rPr lang="es-ES" dirty="0" smtClean="0"/>
              <a:t> </a:t>
            </a:r>
            <a:r>
              <a:rPr lang="es-ES" dirty="0" err="1" smtClean="0"/>
              <a:t>bàsiques</a:t>
            </a:r>
            <a:endParaRPr lang="es-ES" dirty="0" smtClean="0"/>
          </a:p>
          <a:p>
            <a:r>
              <a:rPr lang="es-ES" sz="1400" dirty="0" err="1"/>
              <a:t>n</a:t>
            </a:r>
            <a:r>
              <a:rPr lang="es-ES" sz="1400" dirty="0" err="1" smtClean="0"/>
              <a:t>utrició</a:t>
            </a:r>
            <a:r>
              <a:rPr lang="es-ES" sz="1400" dirty="0" smtClean="0"/>
              <a:t>, </a:t>
            </a:r>
            <a:r>
              <a:rPr lang="es-ES" sz="1400" dirty="0" err="1" smtClean="0"/>
              <a:t>sanejament</a:t>
            </a:r>
            <a:r>
              <a:rPr lang="es-ES" sz="1400" dirty="0" smtClean="0"/>
              <a:t>, protección </a:t>
            </a:r>
            <a:r>
              <a:rPr lang="es-ES" sz="1400" dirty="0" err="1" smtClean="0"/>
              <a:t>seguretat</a:t>
            </a:r>
            <a:endParaRPr lang="es-ES" sz="1400" dirty="0"/>
          </a:p>
        </p:txBody>
      </p:sp>
      <p:cxnSp>
        <p:nvCxnSpPr>
          <p:cNvPr id="12" name="Conector recto de flecha 11"/>
          <p:cNvCxnSpPr/>
          <p:nvPr/>
        </p:nvCxnSpPr>
        <p:spPr>
          <a:xfrm flipH="1">
            <a:off x="8701332" y="1501254"/>
            <a:ext cx="5109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9512490" y="4203512"/>
            <a:ext cx="257942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Oportunitats</a:t>
            </a:r>
            <a:endParaRPr lang="es-ES" dirty="0"/>
          </a:p>
          <a:p>
            <a:r>
              <a:rPr lang="es-ES" sz="1400" dirty="0" err="1"/>
              <a:t>d</a:t>
            </a:r>
            <a:r>
              <a:rPr lang="es-ES" sz="1400" dirty="0" err="1" smtClean="0"/>
              <a:t>rets</a:t>
            </a:r>
            <a:r>
              <a:rPr lang="es-ES" sz="1400" dirty="0" smtClean="0"/>
              <a:t> </a:t>
            </a:r>
            <a:r>
              <a:rPr lang="es-ES" sz="1400" dirty="0" err="1" smtClean="0"/>
              <a:t>personals</a:t>
            </a:r>
            <a:r>
              <a:rPr lang="es-ES" sz="1400" dirty="0" smtClean="0"/>
              <a:t>, </a:t>
            </a:r>
            <a:r>
              <a:rPr lang="es-ES" sz="1400" dirty="0" err="1" smtClean="0"/>
              <a:t>llibertat</a:t>
            </a:r>
            <a:r>
              <a:rPr lang="es-ES" sz="1400" dirty="0" smtClean="0"/>
              <a:t> personal, </a:t>
            </a:r>
            <a:r>
              <a:rPr lang="es-ES" sz="1400" dirty="0" err="1" smtClean="0"/>
              <a:t>accés</a:t>
            </a:r>
            <a:r>
              <a:rPr lang="es-ES" sz="1400" dirty="0" smtClean="0"/>
              <a:t> a la </a:t>
            </a:r>
            <a:r>
              <a:rPr lang="es-ES" sz="1400" dirty="0" err="1" smtClean="0"/>
              <a:t>universitat</a:t>
            </a:r>
            <a:r>
              <a:rPr lang="es-ES" sz="1400" dirty="0" smtClean="0"/>
              <a:t>, </a:t>
            </a:r>
            <a:r>
              <a:rPr lang="es-ES" sz="1400" dirty="0" err="1" smtClean="0"/>
              <a:t>inclusió</a:t>
            </a:r>
            <a:r>
              <a:rPr lang="es-ES" sz="1400" dirty="0" smtClean="0"/>
              <a:t>, tolerancia</a:t>
            </a:r>
            <a:endParaRPr lang="es-ES" sz="1400" dirty="0"/>
          </a:p>
        </p:txBody>
      </p:sp>
      <p:cxnSp>
        <p:nvCxnSpPr>
          <p:cNvPr id="19" name="Conector recto de flecha 18"/>
          <p:cNvCxnSpPr/>
          <p:nvPr/>
        </p:nvCxnSpPr>
        <p:spPr>
          <a:xfrm flipH="1">
            <a:off x="8906045" y="4367292"/>
            <a:ext cx="6064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327545" y="4367292"/>
            <a:ext cx="27874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Bases del </a:t>
            </a:r>
            <a:r>
              <a:rPr lang="es-ES" dirty="0" err="1" smtClean="0"/>
              <a:t>Benestar</a:t>
            </a:r>
            <a:endParaRPr lang="es-ES" sz="1400" dirty="0" smtClean="0"/>
          </a:p>
          <a:p>
            <a:r>
              <a:rPr lang="es-ES" sz="1400" dirty="0" err="1" smtClean="0"/>
              <a:t>salut</a:t>
            </a:r>
            <a:r>
              <a:rPr lang="es-ES" sz="1400" dirty="0" smtClean="0"/>
              <a:t>, </a:t>
            </a:r>
            <a:r>
              <a:rPr lang="es-ES" sz="1400" dirty="0" err="1" smtClean="0"/>
              <a:t>educació</a:t>
            </a:r>
            <a:r>
              <a:rPr lang="es-ES" sz="1400" dirty="0" smtClean="0"/>
              <a:t>, </a:t>
            </a:r>
            <a:r>
              <a:rPr lang="es-ES" sz="1400" dirty="0" err="1" smtClean="0"/>
              <a:t>informació</a:t>
            </a:r>
            <a:r>
              <a:rPr lang="es-ES" sz="1400" dirty="0" smtClean="0"/>
              <a:t>, </a:t>
            </a:r>
            <a:r>
              <a:rPr lang="es-ES" sz="1400" dirty="0" err="1" smtClean="0"/>
              <a:t>mediambient</a:t>
            </a:r>
            <a:endParaRPr lang="es-ES" dirty="0"/>
          </a:p>
        </p:txBody>
      </p:sp>
      <p:cxnSp>
        <p:nvCxnSpPr>
          <p:cNvPr id="23" name="Conector recto de flecha 22"/>
          <p:cNvCxnSpPr/>
          <p:nvPr/>
        </p:nvCxnSpPr>
        <p:spPr>
          <a:xfrm>
            <a:off x="2661313" y="4551958"/>
            <a:ext cx="5300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4203510" y="0"/>
            <a:ext cx="3739487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MESURA DEL PROGRÈS SOCIAL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261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a-ES" sz="6600" noProof="0" dirty="0" smtClean="0">
                <a:latin typeface="+mn-lt"/>
              </a:rPr>
              <a:t>PRINCIPIS</a:t>
            </a:r>
            <a:endParaRPr lang="ca-ES" sz="6600" noProof="0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648496" y="2367092"/>
            <a:ext cx="9629103" cy="3424107"/>
          </a:xfrm>
        </p:spPr>
        <p:txBody>
          <a:bodyPr>
            <a:noAutofit/>
          </a:bodyPr>
          <a:lstStyle/>
          <a:p>
            <a:r>
              <a:rPr lang="ca-ES" sz="2400" noProof="0" dirty="0" smtClean="0"/>
              <a:t>DIGNITAT</a:t>
            </a:r>
          </a:p>
          <a:p>
            <a:r>
              <a:rPr lang="ca-ES" sz="2400" noProof="0" dirty="0" smtClean="0"/>
              <a:t>LLIBERTAT</a:t>
            </a:r>
          </a:p>
          <a:p>
            <a:r>
              <a:rPr lang="ca-ES" sz="2400" noProof="0" dirty="0" smtClean="0"/>
              <a:t>AUTONOMIA</a:t>
            </a:r>
          </a:p>
          <a:p>
            <a:r>
              <a:rPr lang="ca-ES" sz="2400" noProof="0" dirty="0" smtClean="0"/>
              <a:t>IGUALTAT</a:t>
            </a:r>
          </a:p>
          <a:p>
            <a:r>
              <a:rPr lang="ca-ES" sz="2400" noProof="0" dirty="0" smtClean="0"/>
              <a:t>ACCÉS AL CONEIXEMENT EN SALUT</a:t>
            </a:r>
          </a:p>
          <a:p>
            <a:r>
              <a:rPr lang="ca-ES" sz="2400" noProof="0" dirty="0" smtClean="0"/>
              <a:t>COMPROMÍS CÍVIC</a:t>
            </a:r>
            <a:endParaRPr lang="ca-ES" sz="2400" noProof="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947" y="2367092"/>
            <a:ext cx="3831652" cy="2736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45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54"/>
            <a:ext cx="6340415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244862" y="1312985"/>
            <a:ext cx="3915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Mesura del </a:t>
            </a:r>
            <a:r>
              <a:rPr lang="es-ES" sz="3200" dirty="0" err="1" smtClean="0"/>
              <a:t>Progrés</a:t>
            </a:r>
            <a:r>
              <a:rPr lang="es-ES" sz="3200" dirty="0" smtClean="0"/>
              <a:t> Social a Europa 2016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7239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22031" y="1149558"/>
            <a:ext cx="1120726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a-ES" sz="4000" dirty="0"/>
          </a:p>
          <a:p>
            <a:r>
              <a:rPr lang="ca-ES" sz="4000" dirty="0"/>
              <a:t>2-Protecció i promoció de la salut i prevenció de la malaltia Seguretat ambiental i alimentària, informació i educació en salut</a:t>
            </a:r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907323" y="187569"/>
            <a:ext cx="5580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  </a:t>
            </a:r>
            <a:r>
              <a:rPr lang="es-ES" sz="4400" dirty="0" err="1" smtClean="0"/>
              <a:t>Sanitat</a:t>
            </a:r>
            <a:r>
              <a:rPr lang="es-ES" sz="4400" dirty="0" smtClean="0"/>
              <a:t> Universal    </a:t>
            </a:r>
            <a:endParaRPr lang="es-ES" sz="4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340" t="9312" r="8514" b="12816"/>
          <a:stretch/>
        </p:blipFill>
        <p:spPr>
          <a:xfrm>
            <a:off x="1064525" y="4667533"/>
            <a:ext cx="2169994" cy="136477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176215" y="4667533"/>
            <a:ext cx="7453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 Catalunya la tarja </a:t>
            </a:r>
            <a:r>
              <a:rPr lang="es-ES" dirty="0" err="1" smtClean="0"/>
              <a:t>sanitària</a:t>
            </a:r>
            <a:r>
              <a:rPr lang="es-ES" dirty="0" smtClean="0"/>
              <a:t> es va </a:t>
            </a:r>
            <a:r>
              <a:rPr lang="es-ES" dirty="0" err="1" smtClean="0"/>
              <a:t>lligar</a:t>
            </a:r>
            <a:r>
              <a:rPr lang="es-ES" dirty="0" smtClean="0"/>
              <a:t> a </a:t>
            </a:r>
            <a:r>
              <a:rPr lang="es-ES" dirty="0" err="1" smtClean="0"/>
              <a:t>l’empadronament</a:t>
            </a:r>
            <a:r>
              <a:rPr lang="es-ES" dirty="0" smtClean="0"/>
              <a:t> en un </a:t>
            </a:r>
            <a:r>
              <a:rPr lang="es-ES" dirty="0" err="1" smtClean="0"/>
              <a:t>mínim</a:t>
            </a:r>
            <a:r>
              <a:rPr lang="es-ES" dirty="0" smtClean="0"/>
              <a:t> de 3 </a:t>
            </a:r>
            <a:r>
              <a:rPr lang="es-ES" dirty="0" err="1" smtClean="0"/>
              <a:t>mesos</a:t>
            </a:r>
            <a:endParaRPr lang="es-ES" dirty="0" smtClean="0"/>
          </a:p>
          <a:p>
            <a:r>
              <a:rPr lang="es-ES" dirty="0" err="1" smtClean="0"/>
              <a:t>Actualment</a:t>
            </a:r>
            <a:r>
              <a:rPr lang="es-ES" dirty="0" smtClean="0"/>
              <a:t> </a:t>
            </a:r>
            <a:r>
              <a:rPr lang="es-ES" dirty="0" err="1" smtClean="0"/>
              <a:t>està</a:t>
            </a:r>
            <a:r>
              <a:rPr lang="es-ES" dirty="0" smtClean="0"/>
              <a:t> en </a:t>
            </a:r>
            <a:r>
              <a:rPr lang="es-ES" dirty="0" err="1" smtClean="0"/>
              <a:t>debat</a:t>
            </a:r>
            <a:r>
              <a:rPr lang="es-ES" dirty="0" smtClean="0"/>
              <a:t> el </a:t>
            </a:r>
            <a:r>
              <a:rPr lang="es-ES" dirty="0" err="1" smtClean="0"/>
              <a:t>Reglament</a:t>
            </a:r>
            <a:r>
              <a:rPr lang="es-ES" dirty="0" smtClean="0"/>
              <a:t> de la </a:t>
            </a:r>
            <a:r>
              <a:rPr lang="es-ES" dirty="0" err="1" smtClean="0"/>
              <a:t>Llei</a:t>
            </a:r>
            <a:r>
              <a:rPr lang="es-ES" dirty="0" smtClean="0"/>
              <a:t> de </a:t>
            </a:r>
            <a:r>
              <a:rPr lang="es-ES" dirty="0" err="1" smtClean="0"/>
              <a:t>Sanitat</a:t>
            </a:r>
            <a:r>
              <a:rPr lang="es-ES" dirty="0" smtClean="0"/>
              <a:t> Universal de 2017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173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344779" y="0"/>
            <a:ext cx="4331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    Participar</a:t>
            </a:r>
            <a:endParaRPr lang="es-ES" sz="4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22031" y="937846"/>
            <a:ext cx="113010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/>
              <a:t>Expressar</a:t>
            </a:r>
            <a:r>
              <a:rPr lang="es-ES" sz="3200" dirty="0" smtClean="0"/>
              <a:t> </a:t>
            </a:r>
            <a:r>
              <a:rPr lang="es-ES" sz="3200" dirty="0" err="1" smtClean="0"/>
              <a:t>opinió</a:t>
            </a:r>
            <a:r>
              <a:rPr lang="es-ES" sz="3200" dirty="0" smtClean="0"/>
              <a:t> i ser </a:t>
            </a:r>
            <a:r>
              <a:rPr lang="es-ES" sz="3200" dirty="0" err="1" smtClean="0"/>
              <a:t>agent</a:t>
            </a:r>
            <a:r>
              <a:rPr lang="es-ES" sz="3200" dirty="0" smtClean="0"/>
              <a:t> </a:t>
            </a:r>
            <a:r>
              <a:rPr lang="es-ES" sz="3200" dirty="0" err="1" smtClean="0"/>
              <a:t>actiu</a:t>
            </a:r>
            <a:r>
              <a:rPr lang="es-ES" sz="3200" dirty="0" smtClean="0"/>
              <a:t> del sistema </a:t>
            </a:r>
            <a:r>
              <a:rPr lang="es-ES" sz="3200" dirty="0" err="1" smtClean="0"/>
              <a:t>sanitari</a:t>
            </a:r>
            <a:r>
              <a:rPr lang="es-ES" sz="3200" dirty="0" smtClean="0"/>
              <a:t> ja </a:t>
            </a:r>
            <a:r>
              <a:rPr lang="es-ES" sz="3200" dirty="0" err="1" smtClean="0"/>
              <a:t>sigui</a:t>
            </a:r>
            <a:r>
              <a:rPr lang="es-ES" sz="3200" dirty="0" smtClean="0"/>
              <a:t> individual o </a:t>
            </a:r>
            <a:r>
              <a:rPr lang="es-ES" sz="3200" dirty="0" err="1" smtClean="0"/>
              <a:t>col·lectivament</a:t>
            </a:r>
            <a:r>
              <a:rPr lang="es-ES" sz="3200" dirty="0" smtClean="0"/>
              <a:t>. </a:t>
            </a:r>
          </a:p>
          <a:p>
            <a:endParaRPr lang="es-ES" sz="3200" dirty="0"/>
          </a:p>
          <a:p>
            <a:r>
              <a:rPr lang="es-ES" sz="3200" dirty="0" err="1" smtClean="0"/>
              <a:t>Exercir</a:t>
            </a:r>
            <a:r>
              <a:rPr lang="es-ES" sz="3200" dirty="0" smtClean="0"/>
              <a:t> el </a:t>
            </a:r>
            <a:r>
              <a:rPr lang="es-ES" sz="3200" dirty="0" err="1" smtClean="0"/>
              <a:t>Dret</a:t>
            </a:r>
            <a:r>
              <a:rPr lang="es-ES" sz="3200" dirty="0" smtClean="0"/>
              <a:t> de </a:t>
            </a:r>
            <a:r>
              <a:rPr lang="es-ES" sz="3200" dirty="0" err="1" smtClean="0"/>
              <a:t>Petició</a:t>
            </a:r>
            <a:r>
              <a:rPr lang="es-ES" sz="3200" dirty="0" smtClean="0"/>
              <a:t>, </a:t>
            </a:r>
            <a:r>
              <a:rPr lang="es-ES" sz="3200" dirty="0" err="1" smtClean="0"/>
              <a:t>reconegut</a:t>
            </a:r>
            <a:r>
              <a:rPr lang="es-ES" sz="3200" dirty="0" smtClean="0"/>
              <a:t> al art.29 de la </a:t>
            </a:r>
            <a:r>
              <a:rPr lang="es-ES" sz="3200" dirty="0" err="1" smtClean="0"/>
              <a:t>Constitució</a:t>
            </a:r>
            <a:r>
              <a:rPr lang="es-ES" sz="3200" dirty="0" smtClean="0"/>
              <a:t> i </a:t>
            </a:r>
            <a:r>
              <a:rPr lang="es-ES" sz="3200" dirty="0" err="1" smtClean="0"/>
              <a:t>regulat</a:t>
            </a:r>
            <a:r>
              <a:rPr lang="es-ES" sz="3200" dirty="0" smtClean="0"/>
              <a:t> per la </a:t>
            </a:r>
            <a:r>
              <a:rPr lang="es-ES" sz="3200" dirty="0" err="1" smtClean="0"/>
              <a:t>Llei</a:t>
            </a:r>
            <a:r>
              <a:rPr lang="es-ES" sz="3200" dirty="0" smtClean="0"/>
              <a:t> estatal 4/2001 i autonómica 26/2010.</a:t>
            </a:r>
          </a:p>
          <a:p>
            <a:endParaRPr lang="es-ES" sz="3200" dirty="0" smtClean="0"/>
          </a:p>
          <a:p>
            <a:r>
              <a:rPr lang="es-ES" sz="3200" dirty="0" smtClean="0"/>
              <a:t>Participar </a:t>
            </a:r>
            <a:r>
              <a:rPr lang="es-ES" sz="3200" dirty="0" err="1" smtClean="0"/>
              <a:t>és</a:t>
            </a:r>
            <a:r>
              <a:rPr lang="es-ES" sz="3200" dirty="0" smtClean="0"/>
              <a:t> un </a:t>
            </a:r>
            <a:r>
              <a:rPr lang="es-ES" sz="3200" dirty="0" err="1" smtClean="0"/>
              <a:t>dels</a:t>
            </a:r>
            <a:r>
              <a:rPr lang="es-ES" sz="3200" dirty="0" smtClean="0"/>
              <a:t> DEURES </a:t>
            </a:r>
            <a:r>
              <a:rPr lang="es-ES" sz="3200" dirty="0" err="1" smtClean="0"/>
              <a:t>reconeguts</a:t>
            </a:r>
            <a:r>
              <a:rPr lang="es-ES" sz="3200" dirty="0" smtClean="0"/>
              <a:t> per el </a:t>
            </a:r>
            <a:r>
              <a:rPr lang="es-ES" sz="3200" dirty="0" err="1" smtClean="0"/>
              <a:t>CatSalut</a:t>
            </a:r>
            <a:r>
              <a:rPr lang="es-ES" sz="3200" dirty="0" smtClean="0"/>
              <a:t> que no ha </a:t>
            </a:r>
            <a:r>
              <a:rPr lang="es-ES" sz="3200" dirty="0" err="1" smtClean="0"/>
              <a:t>arribat</a:t>
            </a:r>
            <a:r>
              <a:rPr lang="es-ES" sz="3200" dirty="0" smtClean="0"/>
              <a:t> a regular-se en la </a:t>
            </a:r>
            <a:r>
              <a:rPr lang="es-ES" sz="3200" dirty="0" err="1" smtClean="0"/>
              <a:t>participació</a:t>
            </a:r>
            <a:r>
              <a:rPr lang="es-ES" sz="3200" dirty="0" smtClean="0"/>
              <a:t> </a:t>
            </a:r>
            <a:r>
              <a:rPr lang="es-ES" sz="3200" dirty="0" err="1" smtClean="0"/>
              <a:t>als</a:t>
            </a:r>
            <a:r>
              <a:rPr lang="es-ES" sz="3200" dirty="0" smtClean="0"/>
              <a:t> centres </a:t>
            </a:r>
            <a:r>
              <a:rPr lang="es-ES" sz="3200" dirty="0" err="1" smtClean="0"/>
              <a:t>assistencials</a:t>
            </a:r>
            <a:r>
              <a:rPr lang="es-ES" sz="3200" dirty="0" smtClean="0"/>
              <a:t> i </a:t>
            </a:r>
            <a:r>
              <a:rPr lang="es-ES" sz="3200" dirty="0" err="1" smtClean="0"/>
              <a:t>s’ha</a:t>
            </a:r>
            <a:r>
              <a:rPr lang="es-ES" sz="3200" dirty="0" smtClean="0"/>
              <a:t> </a:t>
            </a:r>
            <a:r>
              <a:rPr lang="es-ES" sz="3200" dirty="0" err="1" smtClean="0"/>
              <a:t>mostrat</a:t>
            </a:r>
            <a:r>
              <a:rPr lang="es-ES" sz="3200" dirty="0"/>
              <a:t> </a:t>
            </a:r>
            <a:r>
              <a:rPr lang="es-ES" sz="3200" dirty="0" err="1" smtClean="0"/>
              <a:t>poc</a:t>
            </a:r>
            <a:r>
              <a:rPr lang="es-ES" sz="3200" dirty="0" smtClean="0"/>
              <a:t> </a:t>
            </a:r>
            <a:r>
              <a:rPr lang="es-ES" sz="3200" dirty="0" err="1" smtClean="0"/>
              <a:t>eficient</a:t>
            </a:r>
            <a:r>
              <a:rPr lang="es-ES" sz="3200" dirty="0" smtClean="0"/>
              <a:t> en </a:t>
            </a:r>
            <a:r>
              <a:rPr lang="es-ES" sz="3200" dirty="0" err="1" smtClean="0"/>
              <a:t>els</a:t>
            </a:r>
            <a:r>
              <a:rPr lang="es-ES" sz="3200" dirty="0" smtClean="0"/>
              <a:t> </a:t>
            </a:r>
            <a:r>
              <a:rPr lang="es-ES" sz="3200" dirty="0" err="1" smtClean="0"/>
              <a:t>Consells</a:t>
            </a:r>
            <a:r>
              <a:rPr lang="es-ES" sz="3200" dirty="0" smtClean="0"/>
              <a:t> de </a:t>
            </a:r>
            <a:r>
              <a:rPr lang="es-ES" sz="3200" dirty="0" err="1" smtClean="0"/>
              <a:t>Salut</a:t>
            </a:r>
            <a:r>
              <a:rPr lang="es-ES" sz="3200" dirty="0" smtClean="0"/>
              <a:t> </a:t>
            </a:r>
            <a:r>
              <a:rPr lang="es-ES" sz="3200" dirty="0" err="1" smtClean="0"/>
              <a:t>dels</a:t>
            </a:r>
            <a:r>
              <a:rPr lang="es-ES" sz="3200" dirty="0" smtClean="0"/>
              <a:t> </a:t>
            </a:r>
            <a:r>
              <a:rPr lang="es-ES" sz="3200" dirty="0" err="1"/>
              <a:t>S</a:t>
            </a:r>
            <a:r>
              <a:rPr lang="es-ES" sz="3200" dirty="0" err="1" smtClean="0"/>
              <a:t>ectors</a:t>
            </a:r>
            <a:r>
              <a:rPr lang="es-ES" sz="3200" dirty="0" smtClean="0"/>
              <a:t> </a:t>
            </a:r>
            <a:r>
              <a:rPr lang="es-ES" sz="3200" dirty="0" err="1"/>
              <a:t>S</a:t>
            </a:r>
            <a:r>
              <a:rPr lang="es-ES" sz="3200" dirty="0" err="1" smtClean="0"/>
              <a:t>anitaris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5286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1" t="15175" r="29308" b="5667"/>
          <a:stretch/>
        </p:blipFill>
        <p:spPr>
          <a:xfrm>
            <a:off x="464024" y="354842"/>
            <a:ext cx="7234560" cy="621187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6" t="14451" r="26187" b="10252"/>
          <a:stretch/>
        </p:blipFill>
        <p:spPr>
          <a:xfrm>
            <a:off x="4081304" y="-104698"/>
            <a:ext cx="7847462" cy="667141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714" y="-188295"/>
            <a:ext cx="9730860" cy="729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3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Participació</a:t>
            </a:r>
            <a:endParaRPr lang="ca-ES" dirty="0"/>
          </a:p>
        </p:txBody>
      </p:sp>
      <p:sp>
        <p:nvSpPr>
          <p:cNvPr id="5" name="Marcador de contenid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err="1" smtClean="0"/>
              <a:t>drets</a:t>
            </a:r>
            <a:endParaRPr lang="ca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 err="1" smtClean="0"/>
              <a:t>Dret</a:t>
            </a:r>
            <a:r>
              <a:rPr lang="es-ES" sz="1600" dirty="0" smtClean="0"/>
              <a:t> a expresar </a:t>
            </a:r>
            <a:r>
              <a:rPr lang="es-ES" sz="1600" dirty="0" err="1" smtClean="0"/>
              <a:t>opinions</a:t>
            </a:r>
            <a:endParaRPr lang="es-ES" sz="16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 err="1" smtClean="0"/>
              <a:t>Dret</a:t>
            </a:r>
            <a:r>
              <a:rPr lang="es-ES" sz="1600" dirty="0" smtClean="0"/>
              <a:t> a </a:t>
            </a:r>
            <a:r>
              <a:rPr lang="es-ES" sz="1600" dirty="0" err="1" smtClean="0"/>
              <a:t>participart</a:t>
            </a:r>
            <a:r>
              <a:rPr lang="es-ES" sz="1600" dirty="0" smtClean="0"/>
              <a:t> </a:t>
            </a:r>
            <a:r>
              <a:rPr lang="es-ES" sz="1600" dirty="0" err="1" smtClean="0"/>
              <a:t>com</a:t>
            </a:r>
            <a:r>
              <a:rPr lang="es-ES" sz="1600" dirty="0" smtClean="0"/>
              <a:t> </a:t>
            </a:r>
            <a:r>
              <a:rPr lang="es-ES" sz="1600" dirty="0" err="1" smtClean="0"/>
              <a:t>agent</a:t>
            </a:r>
            <a:r>
              <a:rPr lang="es-ES" sz="1600" dirty="0" smtClean="0"/>
              <a:t> </a:t>
            </a:r>
            <a:r>
              <a:rPr lang="es-ES" sz="1600" dirty="0" err="1" smtClean="0"/>
              <a:t>actiu</a:t>
            </a:r>
            <a:r>
              <a:rPr lang="es-ES" sz="1600" dirty="0" smtClean="0"/>
              <a:t> en el sistema </a:t>
            </a:r>
            <a:r>
              <a:rPr lang="es-ES" sz="1600" dirty="0" err="1" smtClean="0"/>
              <a:t>sanitàri</a:t>
            </a:r>
            <a:r>
              <a:rPr lang="es-ES" sz="1600" dirty="0" smtClean="0"/>
              <a:t> </a:t>
            </a:r>
            <a:r>
              <a:rPr lang="es-ES" sz="1600" dirty="0" err="1" smtClean="0"/>
              <a:t>inclos</a:t>
            </a:r>
            <a:r>
              <a:rPr lang="es-ES" sz="1600" dirty="0" smtClean="0"/>
              <a:t> </a:t>
            </a:r>
            <a:r>
              <a:rPr lang="es-ES" sz="1600" dirty="0" err="1" smtClean="0"/>
              <a:t>l´àmbit</a:t>
            </a:r>
            <a:r>
              <a:rPr lang="es-ES" sz="1600" dirty="0" smtClean="0"/>
              <a:t> de la investigación i recerca</a:t>
            </a:r>
            <a:endParaRPr lang="ca-ES" sz="1600" dirty="0"/>
          </a:p>
        </p:txBody>
      </p:sp>
      <p:sp>
        <p:nvSpPr>
          <p:cNvPr id="6" name="Marcador de contenid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err="1" smtClean="0"/>
              <a:t>deures</a:t>
            </a:r>
            <a:endParaRPr lang="ca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 smtClean="0"/>
              <a:t>Estar </a:t>
            </a:r>
            <a:r>
              <a:rPr lang="es-ES" sz="1600" dirty="0" err="1" smtClean="0"/>
              <a:t>informat</a:t>
            </a:r>
            <a:r>
              <a:rPr lang="es-ES" sz="1600" dirty="0" smtClean="0"/>
              <a:t> i </a:t>
            </a:r>
            <a:r>
              <a:rPr lang="es-ES" sz="1600" dirty="0" err="1" smtClean="0"/>
              <a:t>coneixer</a:t>
            </a:r>
            <a:r>
              <a:rPr lang="es-ES" sz="1600" dirty="0" smtClean="0"/>
              <a:t> el sistema </a:t>
            </a:r>
            <a:r>
              <a:rPr lang="es-ES" sz="1600" dirty="0" err="1" smtClean="0"/>
              <a:t>sanitàri</a:t>
            </a:r>
            <a:r>
              <a:rPr lang="es-ES" sz="1600" dirty="0" smtClean="0"/>
              <a:t> per </a:t>
            </a:r>
            <a:r>
              <a:rPr lang="es-ES" sz="1600" dirty="0" err="1" smtClean="0"/>
              <a:t>exerciruna</a:t>
            </a:r>
            <a:r>
              <a:rPr lang="es-ES" sz="1600" dirty="0" smtClean="0"/>
              <a:t> participación responsable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 err="1" smtClean="0"/>
              <a:t>Exercir</a:t>
            </a:r>
            <a:r>
              <a:rPr lang="es-ES" sz="1600" dirty="0" smtClean="0"/>
              <a:t> la </a:t>
            </a:r>
            <a:r>
              <a:rPr lang="es-ES" sz="1600" dirty="0" err="1" smtClean="0"/>
              <a:t>representació</a:t>
            </a:r>
            <a:r>
              <a:rPr lang="es-ES" sz="1600" dirty="0" smtClean="0"/>
              <a:t> </a:t>
            </a:r>
            <a:r>
              <a:rPr lang="es-ES" sz="1600" dirty="0" err="1" smtClean="0"/>
              <a:t>col.lectiva</a:t>
            </a:r>
            <a:endParaRPr lang="ca-ES" sz="16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dificultats</a:t>
            </a:r>
            <a:endParaRPr lang="ca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 smtClean="0"/>
              <a:t>Manca </a:t>
            </a:r>
            <a:r>
              <a:rPr lang="es-ES" sz="1600" dirty="0" err="1" smtClean="0"/>
              <a:t>d´entorns</a:t>
            </a:r>
            <a:r>
              <a:rPr lang="es-ES" sz="1600" dirty="0" smtClean="0"/>
              <a:t> </a:t>
            </a:r>
            <a:r>
              <a:rPr lang="es-ES" sz="1600" dirty="0" err="1" smtClean="0"/>
              <a:t>amb</a:t>
            </a:r>
            <a:r>
              <a:rPr lang="es-ES" sz="1600" dirty="0" smtClean="0"/>
              <a:t> un </a:t>
            </a:r>
            <a:r>
              <a:rPr lang="es-ES" sz="1600" dirty="0" err="1" smtClean="0"/>
              <a:t>format</a:t>
            </a:r>
            <a:r>
              <a:rPr lang="es-ES" sz="1600" dirty="0" smtClean="0"/>
              <a:t> </a:t>
            </a:r>
            <a:r>
              <a:rPr lang="es-ES" sz="1600" dirty="0" err="1" smtClean="0"/>
              <a:t>participatiu</a:t>
            </a:r>
            <a:r>
              <a:rPr lang="es-ES" sz="1600" dirty="0" smtClean="0"/>
              <a:t> </a:t>
            </a:r>
            <a:r>
              <a:rPr lang="es-ES" sz="1600" dirty="0" err="1" smtClean="0"/>
              <a:t>Consells</a:t>
            </a:r>
            <a:r>
              <a:rPr lang="es-ES" sz="1600" dirty="0" smtClean="0"/>
              <a:t> de salut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 smtClean="0"/>
              <a:t>Manca de </a:t>
            </a:r>
            <a:r>
              <a:rPr lang="es-ES" sz="1600" dirty="0" err="1" smtClean="0"/>
              <a:t>regulació</a:t>
            </a:r>
            <a:r>
              <a:rPr lang="es-ES" sz="1600" dirty="0" smtClean="0"/>
              <a:t> unificada de participación a </a:t>
            </a:r>
            <a:r>
              <a:rPr lang="es-ES" sz="1600" dirty="0" err="1" smtClean="0"/>
              <a:t>l´ap</a:t>
            </a:r>
            <a:endParaRPr lang="es-ES" sz="16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 err="1" smtClean="0"/>
              <a:t>mutualitats</a:t>
            </a: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35005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6600" noProof="0" dirty="0" smtClean="0"/>
              <a:t>MARC</a:t>
            </a:r>
            <a:r>
              <a:rPr lang="ca-ES" noProof="0" dirty="0" smtClean="0"/>
              <a:t> </a:t>
            </a:r>
            <a:r>
              <a:rPr lang="ca-ES" sz="6600" noProof="0" dirty="0" smtClean="0"/>
              <a:t>LEGAL</a:t>
            </a:r>
            <a:endParaRPr lang="ca-ES" sz="6600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a-ES" noProof="0" dirty="0" smtClean="0"/>
              <a:t>Llei general de sanitat 1986.</a:t>
            </a:r>
          </a:p>
          <a:p>
            <a:r>
              <a:rPr lang="ca-ES" noProof="0" dirty="0" smtClean="0"/>
              <a:t>Llei 15/1990 d’ordenació sanitària de Catalunya.</a:t>
            </a:r>
          </a:p>
          <a:p>
            <a:r>
              <a:rPr lang="ca-ES" noProof="0" dirty="0" smtClean="0"/>
              <a:t>Llei 41/2002 bàsica reguladora de l’autonomia del pacient i de drets i obligacions en matèria d’informació i documentació clínica.</a:t>
            </a:r>
          </a:p>
          <a:p>
            <a:r>
              <a:rPr lang="ca-ES" noProof="0" dirty="0" smtClean="0"/>
              <a:t>Llei 16/2003 de cohesió i qualitat del sistema nacional de salut.</a:t>
            </a:r>
          </a:p>
          <a:p>
            <a:r>
              <a:rPr lang="ca-ES" noProof="0" dirty="0" smtClean="0"/>
              <a:t>Llei 16/2010 sobre els drets d’informació de la salut i l’autonomia del pacient.</a:t>
            </a:r>
          </a:p>
          <a:p>
            <a:r>
              <a:rPr lang="ca-ES" noProof="0" dirty="0" smtClean="0"/>
              <a:t>Llei 18/2009 sobre salut pública.</a:t>
            </a:r>
            <a:endParaRPr lang="ca-ES" noProof="0" dirty="0"/>
          </a:p>
          <a:p>
            <a:r>
              <a:rPr lang="ca-ES" noProof="0" dirty="0" smtClean="0"/>
              <a:t>Llei 33/2011 sobre salut pública.</a:t>
            </a:r>
          </a:p>
          <a:p>
            <a:endParaRPr lang="ca-ES" noProof="0" dirty="0"/>
          </a:p>
        </p:txBody>
      </p:sp>
    </p:spTree>
    <p:extLst>
      <p:ext uri="{BB962C8B-B14F-4D97-AF65-F5344CB8AC3E}">
        <p14:creationId xmlns:p14="http://schemas.microsoft.com/office/powerpoint/2010/main" val="37143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6600" noProof="0" dirty="0" smtClean="0"/>
              <a:t>Marc ètic</a:t>
            </a:r>
            <a:endParaRPr lang="ca-ES" sz="6600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532586" y="2367092"/>
            <a:ext cx="9745014" cy="3424107"/>
          </a:xfrm>
        </p:spPr>
        <p:txBody>
          <a:bodyPr/>
          <a:lstStyle/>
          <a:p>
            <a:r>
              <a:rPr lang="ca-ES" noProof="0" dirty="0" smtClean="0"/>
              <a:t>Amb el suport comitè de bioètica de Catalunya, que treballa aspecte de coresponsabilitat, autonomia, igualtat, dignitat i confidencialitat.</a:t>
            </a:r>
          </a:p>
          <a:p>
            <a:endParaRPr lang="ca-ES" noProof="0" dirty="0" smtClean="0"/>
          </a:p>
          <a:p>
            <a:endParaRPr lang="ca-ES" noProof="0" dirty="0" smtClean="0"/>
          </a:p>
          <a:p>
            <a:endParaRPr lang="ca-ES" noProof="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73" y="3279797"/>
            <a:ext cx="6606223" cy="266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5142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6600" noProof="0" dirty="0" smtClean="0"/>
              <a:t>antecedents</a:t>
            </a:r>
            <a:endParaRPr lang="ca-ES" sz="6600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5" y="1980727"/>
            <a:ext cx="10934787" cy="994294"/>
          </a:xfrm>
        </p:spPr>
        <p:txBody>
          <a:bodyPr>
            <a:normAutofit fontScale="85000" lnSpcReduction="10000"/>
          </a:bodyPr>
          <a:lstStyle/>
          <a:p>
            <a:r>
              <a:rPr lang="ca-ES" noProof="0" dirty="0" smtClean="0"/>
              <a:t>Carta de drets i deures del 2001.</a:t>
            </a:r>
          </a:p>
          <a:p>
            <a:r>
              <a:rPr lang="ca-ES" noProof="0" dirty="0" smtClean="0"/>
              <a:t>43 drets agrupats en 10 enunciats i 10 deures, que responen als principis esmentats.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13775" y="3203524"/>
            <a:ext cx="50491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DRETS</a:t>
            </a:r>
          </a:p>
          <a:p>
            <a:r>
              <a:rPr lang="ca-ES" sz="1600" dirty="0" smtClean="0"/>
              <a:t>1- Igualtat i no discriminació.</a:t>
            </a:r>
          </a:p>
          <a:p>
            <a:r>
              <a:rPr lang="ca-ES" sz="1600" dirty="0" smtClean="0"/>
              <a:t>2- Autonomia.</a:t>
            </a:r>
          </a:p>
          <a:p>
            <a:r>
              <a:rPr lang="ca-ES" sz="1600" dirty="0" smtClean="0"/>
              <a:t>3- Intimitat / Confidencialitat.</a:t>
            </a:r>
          </a:p>
          <a:p>
            <a:r>
              <a:rPr lang="ca-ES" sz="1600" dirty="0" smtClean="0"/>
              <a:t>4- Constitució genètica.</a:t>
            </a:r>
          </a:p>
          <a:p>
            <a:r>
              <a:rPr lang="ca-ES" sz="1600" dirty="0" smtClean="0"/>
              <a:t>5- Investigació i experimentació científica.</a:t>
            </a:r>
          </a:p>
          <a:p>
            <a:r>
              <a:rPr lang="ca-ES" sz="1600" dirty="0" smtClean="0"/>
              <a:t>6- Prevenció, promoció i protecció de la salut.</a:t>
            </a:r>
          </a:p>
          <a:p>
            <a:r>
              <a:rPr lang="ca-ES" sz="1600" dirty="0" smtClean="0"/>
              <a:t>7- Informació i accés a la seva documentació clínica.</a:t>
            </a:r>
          </a:p>
          <a:p>
            <a:r>
              <a:rPr lang="ca-ES" sz="1600" dirty="0" smtClean="0"/>
              <a:t>8- Accés a l’atenció sanitària.</a:t>
            </a:r>
          </a:p>
          <a:p>
            <a:r>
              <a:rPr lang="ca-ES" sz="1600" dirty="0" smtClean="0"/>
              <a:t>9- Informació sobre serveis sanitaris i participació.</a:t>
            </a:r>
          </a:p>
          <a:p>
            <a:r>
              <a:rPr lang="ca-ES" sz="1600" dirty="0" smtClean="0"/>
              <a:t>10- Qualitat assistencial.</a:t>
            </a:r>
            <a:endParaRPr lang="ca-ES" sz="1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962919" y="3203524"/>
            <a:ext cx="58856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/>
              <a:t>DEURES</a:t>
            </a:r>
          </a:p>
          <a:p>
            <a:r>
              <a:rPr lang="ca-ES" sz="1600" dirty="0" smtClean="0"/>
              <a:t>1- Cura de la nostra salut.</a:t>
            </a:r>
          </a:p>
          <a:p>
            <a:r>
              <a:rPr lang="ca-ES" sz="1600" dirty="0" smtClean="0"/>
              <a:t>2- Us dels dispositius sanitaris segons necessitats i disponibilitats.</a:t>
            </a:r>
          </a:p>
          <a:p>
            <a:r>
              <a:rPr lang="ca-ES" sz="1600" dirty="0" smtClean="0"/>
              <a:t>3- Compliment de prescripcions.</a:t>
            </a:r>
          </a:p>
          <a:p>
            <a:r>
              <a:rPr lang="ca-ES" sz="1600" dirty="0" smtClean="0"/>
              <a:t>4- Respectar totes aquelles mesures de protecció de la salut.</a:t>
            </a:r>
          </a:p>
          <a:p>
            <a:r>
              <a:rPr lang="ca-ES" sz="1600" dirty="0" smtClean="0"/>
              <a:t>5- Bon us de les prestacions sanitàries.</a:t>
            </a:r>
          </a:p>
          <a:p>
            <a:r>
              <a:rPr lang="ca-ES" sz="1600" dirty="0" smtClean="0"/>
              <a:t>6- Utilitzar de manera responsable les instal·lacions i serveis.</a:t>
            </a:r>
          </a:p>
          <a:p>
            <a:r>
              <a:rPr lang="ca-ES" sz="1600" dirty="0" smtClean="0"/>
              <a:t>7- Respectar les normes, els espais i la dignitat dels professionals.</a:t>
            </a:r>
          </a:p>
          <a:p>
            <a:r>
              <a:rPr lang="ca-ES" sz="1600" dirty="0" smtClean="0"/>
              <a:t>8- Facilitar dades certes sobre la seva salut.</a:t>
            </a:r>
          </a:p>
          <a:p>
            <a:r>
              <a:rPr lang="ca-ES" sz="1600" dirty="0" smtClean="0"/>
              <a:t>9- Signatura de documents necessaris en el cas de negar-se a intervencions sanitàries.</a:t>
            </a: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186814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366" y="618517"/>
            <a:ext cx="11114467" cy="1596177"/>
          </a:xfrm>
        </p:spPr>
        <p:txBody>
          <a:bodyPr>
            <a:normAutofit fontScale="90000"/>
          </a:bodyPr>
          <a:lstStyle/>
          <a:p>
            <a:r>
              <a:rPr lang="ca-ES" sz="6600" noProof="0" dirty="0" smtClean="0"/>
              <a:t>Carta de drets i deures de 2015</a:t>
            </a:r>
            <a:endParaRPr lang="ca-ES" sz="6600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2424545"/>
            <a:ext cx="10363826" cy="3366654"/>
          </a:xfrm>
        </p:spPr>
        <p:txBody>
          <a:bodyPr/>
          <a:lstStyle/>
          <a:p>
            <a:r>
              <a:rPr lang="ca-ES" noProof="0" dirty="0" smtClean="0"/>
              <a:t>Conté 64 drets agrupats en 10 enunciats i 28 deures amb poques diferències bàsiques respecte a la carta del 2001, excepte la suspensió de dret a escollir professionals fora de l’AP.</a:t>
            </a:r>
          </a:p>
          <a:p>
            <a:r>
              <a:rPr lang="ca-ES" dirty="0" smtClean="0"/>
              <a:t>Aspectes rellevants: només hi ha tres drets, recolzats clarament per la llei.</a:t>
            </a:r>
          </a:p>
          <a:p>
            <a:pPr lvl="1"/>
            <a:r>
              <a:rPr lang="ca-ES" noProof="0" dirty="0" smtClean="0"/>
              <a:t>Equitat i no discriminació.</a:t>
            </a:r>
          </a:p>
          <a:p>
            <a:pPr lvl="1"/>
            <a:r>
              <a:rPr lang="ca-ES" dirty="0" smtClean="0"/>
              <a:t>Protecció i promoció de la salut i prevenció de la malaltia.</a:t>
            </a:r>
          </a:p>
          <a:p>
            <a:pPr lvl="1"/>
            <a:r>
              <a:rPr lang="ca-ES" noProof="0" dirty="0" smtClean="0"/>
              <a:t>Accés al sistema sanitari.</a:t>
            </a:r>
            <a:endParaRPr lang="ca-ES" noProof="0" dirty="0"/>
          </a:p>
        </p:txBody>
      </p:sp>
    </p:spTree>
    <p:extLst>
      <p:ext uri="{BB962C8B-B14F-4D97-AF65-F5344CB8AC3E}">
        <p14:creationId xmlns:p14="http://schemas.microsoft.com/office/powerpoint/2010/main" val="22233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502" y="933553"/>
            <a:ext cx="10364451" cy="1596177"/>
          </a:xfrm>
        </p:spPr>
        <p:txBody>
          <a:bodyPr>
            <a:normAutofit/>
          </a:bodyPr>
          <a:lstStyle/>
          <a:p>
            <a:r>
              <a:rPr lang="ca-ES" sz="5400" dirty="0" smtClean="0"/>
              <a:t>Consideracions sobre equitat i no discriminació</a:t>
            </a:r>
            <a:endParaRPr lang="ca-ES" sz="54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219200" y="2765257"/>
            <a:ext cx="10776670" cy="3424107"/>
          </a:xfrm>
        </p:spPr>
        <p:txBody>
          <a:bodyPr>
            <a:normAutofit/>
          </a:bodyPr>
          <a:lstStyle/>
          <a:p>
            <a:r>
              <a:rPr lang="ca-ES" dirty="0" smtClean="0"/>
              <a:t>La llei general de sanitat especifica que l’atenció sanitària pública serà en condicions d’igualtat efectiva.</a:t>
            </a:r>
          </a:p>
          <a:p>
            <a:r>
              <a:rPr lang="ca-ES" dirty="0" smtClean="0"/>
              <a:t>Vulneracions</a:t>
            </a:r>
          </a:p>
          <a:p>
            <a:pPr lvl="1"/>
            <a:r>
              <a:rPr lang="ca-ES" dirty="0" smtClean="0"/>
              <a:t> activitat privada dins el sistema públic.</a:t>
            </a:r>
          </a:p>
          <a:p>
            <a:pPr lvl="1"/>
            <a:r>
              <a:rPr lang="ca-ES" dirty="0" smtClean="0"/>
              <a:t>Residències assistides (pèrdua d’accessibilitat a la cartera del servei públic).</a:t>
            </a:r>
          </a:p>
          <a:p>
            <a:pPr lvl="1"/>
            <a:r>
              <a:rPr lang="ca-ES" dirty="0" smtClean="0"/>
              <a:t>Mútues de funcionaris (</a:t>
            </a:r>
            <a:r>
              <a:rPr lang="ca-ES" dirty="0" err="1" smtClean="0"/>
              <a:t>muface</a:t>
            </a:r>
            <a:r>
              <a:rPr lang="ca-ES" dirty="0" smtClean="0"/>
              <a:t>, </a:t>
            </a:r>
            <a:r>
              <a:rPr lang="ca-ES" dirty="0" err="1" smtClean="0"/>
              <a:t>isfas</a:t>
            </a:r>
            <a:r>
              <a:rPr lang="ca-ES" dirty="0" smtClean="0"/>
              <a:t>, </a:t>
            </a:r>
            <a:r>
              <a:rPr lang="ca-ES" dirty="0" err="1" smtClean="0"/>
              <a:t>mugeju</a:t>
            </a:r>
            <a:r>
              <a:rPr lang="ca-ES" dirty="0" smtClean="0"/>
              <a:t>...).</a:t>
            </a:r>
          </a:p>
          <a:p>
            <a:pPr lvl="1"/>
            <a:r>
              <a:rPr lang="ca-ES" dirty="0" smtClean="0"/>
              <a:t>Exclusió per diferents causes: manca d´empadronament.</a:t>
            </a:r>
          </a:p>
          <a:p>
            <a:pPr marL="457200" lvl="1" indent="0">
              <a:buNone/>
            </a:pPr>
            <a:endParaRPr lang="ca-ES" dirty="0" smtClean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506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27988" y="1136073"/>
            <a:ext cx="10766391" cy="482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5400" dirty="0" smtClean="0"/>
              <a:t>Consideracions sobre l’accés al sistema sanitari</a:t>
            </a:r>
            <a:endParaRPr lang="ca-ES" sz="54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95120" y="2464074"/>
            <a:ext cx="5916517" cy="4075271"/>
          </a:xfrm>
        </p:spPr>
        <p:txBody>
          <a:bodyPr>
            <a:normAutofit fontScale="85000" lnSpcReduction="20000"/>
          </a:bodyPr>
          <a:lstStyle/>
          <a:p>
            <a:r>
              <a:rPr lang="ca-ES" dirty="0" smtClean="0"/>
              <a:t>Ordre </a:t>
            </a:r>
            <a:r>
              <a:rPr lang="ca-ES" dirty="0" err="1" smtClean="0"/>
              <a:t>slt</a:t>
            </a:r>
            <a:r>
              <a:rPr lang="ca-ES" dirty="0" smtClean="0"/>
              <a:t>/102/2015 estableix un termini màxim de referència per accedir a l’assistència primària en visita programada de 48h (ara de 72h).</a:t>
            </a:r>
          </a:p>
          <a:p>
            <a:r>
              <a:rPr lang="ca-ES" dirty="0" smtClean="0"/>
              <a:t>Per a les consultes externes d’especialitats 30 dies en prioritat preferent i 90 en prioritat ordinària.</a:t>
            </a:r>
          </a:p>
          <a:p>
            <a:r>
              <a:rPr lang="ca-ES" dirty="0" smtClean="0"/>
              <a:t>Per a les proves diagnòstiques 30 dies en prioritat preferent i 90 en prioritat ordinària.</a:t>
            </a:r>
          </a:p>
          <a:p>
            <a:r>
              <a:rPr lang="ca-ES" dirty="0" smtClean="0"/>
              <a:t>Per intervencions quirúrgiques programades en prioritat preferent de 90 dies, mitjana de 180 dies i baixa de 365 dies. </a:t>
            </a:r>
            <a:endParaRPr lang="ca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6761018" y="2464074"/>
            <a:ext cx="45172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VULNERACIONS.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 smtClean="0"/>
              <a:t>GRAN VARIABILITAT EN ELS DIFERENTS TERRITORIS I DISPOSITIUS.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 smtClean="0"/>
              <a:t>GRAN IMPACTE EN L’AP.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 smtClean="0"/>
              <a:t>PERSONES GRANS INSTITUCIONALITZADES.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 smtClean="0"/>
              <a:t>PERSONES PROCEDENTS D’ALTRES PAÏSOS.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 smtClean="0"/>
              <a:t>PROVES DIAGNÓSTIQUES.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 smtClean="0"/>
              <a:t>VARABILITAT SEGONS ESPECIALITATS.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9292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1308</TotalTime>
  <Words>1219</Words>
  <Application>Microsoft Office PowerPoint</Application>
  <PresentationFormat>Panorámica</PresentationFormat>
  <Paragraphs>156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Tw Cen MT</vt:lpstr>
      <vt:lpstr>Wingdings</vt:lpstr>
      <vt:lpstr>Gota</vt:lpstr>
      <vt:lpstr>Presentación de PowerPoint</vt:lpstr>
      <vt:lpstr>PRINCIPIS</vt:lpstr>
      <vt:lpstr>MARC LEGAL</vt:lpstr>
      <vt:lpstr>Marc ètic</vt:lpstr>
      <vt:lpstr>antecedents</vt:lpstr>
      <vt:lpstr>Carta de drets i deures de 2015</vt:lpstr>
      <vt:lpstr>Consideracions sobre equitat i no discriminació</vt:lpstr>
      <vt:lpstr>Presentación de PowerPoint</vt:lpstr>
      <vt:lpstr>Consideracions sobre l’accés al sistema sanitari</vt:lpstr>
      <vt:lpstr>PROTECCIÓ, PROMOCIÓ DE LA SALUT I PREVENCIÓ DE LA MALALTIA</vt:lpstr>
      <vt:lpstr>INTIMITAT I CONFIDENCIALITAT</vt:lpstr>
      <vt:lpstr>AUTONOMIA I PRESA DE DECISIONS</vt:lpstr>
      <vt:lpstr>INFORMACIÓ SANITÀRIA, DOCUMENTACIÓ CLÍNICA I DADES PERSONALS</vt:lpstr>
      <vt:lpstr>QUALItAT I SEGURETAT DEL SISTEMA</vt:lpstr>
      <vt:lpstr>Constitució genètica</vt:lpstr>
      <vt:lpstr>INVESTIGACIÓ I EXPERIMENTACIÓ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Participació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Guillermo Seijas Albir</dc:creator>
  <cp:lastModifiedBy>marta carrera plans</cp:lastModifiedBy>
  <cp:revision>59</cp:revision>
  <dcterms:created xsi:type="dcterms:W3CDTF">2020-02-02T16:59:23Z</dcterms:created>
  <dcterms:modified xsi:type="dcterms:W3CDTF">2020-03-11T17:29:50Z</dcterms:modified>
</cp:coreProperties>
</file>