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314" r:id="rId3"/>
    <p:sldId id="306" r:id="rId4"/>
    <p:sldId id="311" r:id="rId5"/>
    <p:sldId id="307" r:id="rId6"/>
    <p:sldId id="298" r:id="rId7"/>
    <p:sldId id="297" r:id="rId8"/>
    <p:sldId id="305" r:id="rId9"/>
    <p:sldId id="316" r:id="rId10"/>
    <p:sldId id="317" r:id="rId11"/>
    <p:sldId id="318" r:id="rId12"/>
    <p:sldId id="319" r:id="rId13"/>
    <p:sldId id="310" r:id="rId14"/>
    <p:sldId id="321" r:id="rId15"/>
    <p:sldId id="322" r:id="rId16"/>
    <p:sldId id="323" r:id="rId17"/>
    <p:sldId id="320" r:id="rId18"/>
    <p:sldId id="324" r:id="rId19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1A17"/>
    <a:srgbClr val="D896A5"/>
    <a:srgbClr val="FFB0BE"/>
    <a:srgbClr val="C9E2FF"/>
    <a:srgbClr val="82D2FF"/>
    <a:srgbClr val="9AE9FF"/>
    <a:srgbClr val="C2FFFF"/>
    <a:srgbClr val="53E615"/>
    <a:srgbClr val="3FE613"/>
    <a:srgbClr val="6980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Estilo claro 2 - Énfasi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69" autoAdjust="0"/>
    <p:restoredTop sz="94660"/>
  </p:normalViewPr>
  <p:slideViewPr>
    <p:cSldViewPr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/>
            </a:lvl1pPr>
          </a:lstStyle>
          <a:p>
            <a:endParaRPr lang="es-E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/>
            </a:lvl1pPr>
          </a:lstStyle>
          <a:p>
            <a:fld id="{8F2E60C5-A4FA-4E40-9520-32C92F1DC22A}" type="datetime1">
              <a:rPr lang="es-ES"/>
              <a:pPr/>
              <a:t>17/3/15</a:t>
            </a:fld>
            <a:endParaRPr lang="es-E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/>
            </a:lvl1pPr>
          </a:lstStyle>
          <a:p>
            <a:endParaRPr lang="es-E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/>
            </a:lvl1pPr>
          </a:lstStyle>
          <a:p>
            <a:fld id="{3214F8C8-73EE-409B-90D5-B64E44923BE4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/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/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defRPr sz="12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/>
            </a:lvl1pPr>
          </a:lstStyle>
          <a:p>
            <a:fld id="{092C4DF2-9794-4B86-9F76-2056560D0B60}" type="slidenum">
              <a:rPr lang="es-ES_tradnl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45BC1-226D-4227-A982-D53168158977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60" tIns="47380" rIns="94760" bIns="47380" anchor="b"/>
          <a:lstStyle/>
          <a:p>
            <a:pPr algn="r" defTabSz="947738" eaLnBrk="0" hangingPunct="0"/>
            <a:fld id="{12D83DE4-2654-41DE-BA10-699B3C8B08CC}" type="slidenum">
              <a:rPr lang="en-US" sz="1200"/>
              <a:pPr algn="r" defTabSz="947738" eaLnBrk="0" hangingPunct="0"/>
              <a:t>6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mtClean="0">
              <a:ea typeface="ＭＳ Ｐゴシック"/>
              <a:cs typeface="ＭＳ Ｐゴシック"/>
            </a:endParaRPr>
          </a:p>
        </p:txBody>
      </p:sp>
      <p:sp>
        <p:nvSpPr>
          <p:cNvPr id="25603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BDC0B-2436-4009-A202-E5A41EAD8CE4}" type="slidenum">
              <a:rPr lang="es-ES_tradnl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es-E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a-E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2DC6-3798-4E76-B4DB-B5D36AE1869A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A9A03-96AA-4FE8-8E30-E6E9AFB1A801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309B-D6FB-424C-B361-0386A38937AF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49953-7EAB-4C9B-89A3-84A266BEA721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DB147-E4B1-4581-B26E-27D84274D80D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BA03-51C4-499E-921C-951FF984A0B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456C-1C7C-43F2-BC26-E9A3812635E9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E91B3-1D12-45C5-977D-56D4578B5AAB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81D9-50D4-41E5-A745-95B321643196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B72E7-2D6D-4886-B646-7768DFC82EF1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8999-BE86-4280-B307-3679C9E240FB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4D0B-03C3-4FCF-8073-C8834CBCDAEA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s-ES" dirty="0" smtClean="0">
                <a:solidFill>
                  <a:srgbClr val="FF0000"/>
                </a:solidFill>
              </a:rPr>
              <a:t>09/03/2015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s-ES_tradnl" dirty="0" smtClean="0">
                <a:solidFill>
                  <a:srgbClr val="FF0000"/>
                </a:solidFill>
              </a:rPr>
              <a:t>I</a:t>
            </a:r>
            <a:r>
              <a:rPr lang="es-ES" dirty="0" smtClean="0">
                <a:solidFill>
                  <a:srgbClr val="FF0000"/>
                </a:solidFill>
              </a:rPr>
              <a:t>ntroducció al Sistema Sanitari Català - FAVB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77000"/>
            <a:ext cx="104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FF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38784CB-6660-6746-A276-0FCB9E151C5F}" type="slidenum">
              <a:rPr lang="es-ES_tradnl" smtClean="0"/>
              <a:pPr>
                <a:defRPr/>
              </a:pPr>
              <a:t>‹Nr.›</a:t>
            </a:fld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0" y="1677412"/>
            <a:ext cx="9144000" cy="3046988"/>
          </a:xfrm>
          <a:prstGeom prst="rect">
            <a:avLst/>
          </a:prstGeom>
          <a:noFill/>
        </p:spPr>
        <p:txBody>
          <a:bodyPr wrap="square" rtlCol="0" anchor="ctr" anchorCtr="1">
            <a:spAutoFit/>
            <a:scene3d>
              <a:camera prst="perspectiveFront">
                <a:rot lat="0" lon="0" rev="1934816"/>
              </a:camera>
              <a:lightRig rig="threePt" dir="t"/>
            </a:scene3d>
          </a:bodyPr>
          <a:lstStyle/>
          <a:p>
            <a:pPr algn="ctr"/>
            <a:r>
              <a:rPr lang="ca-ES" sz="9600" b="1" i="0" spc="-300" noProof="0" dirty="0" smtClean="0">
                <a:solidFill>
                  <a:srgbClr val="FFB0BE">
                    <a:alpha val="50000"/>
                  </a:srgbClr>
                </a:solidFill>
                <a:effectLst/>
              </a:rPr>
              <a:t>Comissió</a:t>
            </a:r>
          </a:p>
          <a:p>
            <a:pPr algn="ctr"/>
            <a:r>
              <a:rPr lang="ca-ES" sz="9600" b="1" i="0" spc="-300" noProof="0" dirty="0" smtClean="0">
                <a:solidFill>
                  <a:srgbClr val="FFB0BE">
                    <a:alpha val="50000"/>
                  </a:srgbClr>
                </a:solidFill>
                <a:effectLst/>
              </a:rPr>
              <a:t>Sanitat</a:t>
            </a:r>
            <a:r>
              <a:rPr lang="ca-ES" sz="9600" b="1" i="0" spc="-300" baseline="0" noProof="0" dirty="0" smtClean="0">
                <a:solidFill>
                  <a:srgbClr val="FFB0BE">
                    <a:alpha val="50000"/>
                  </a:srgbClr>
                </a:solidFill>
                <a:effectLst/>
              </a:rPr>
              <a:t> </a:t>
            </a:r>
            <a:r>
              <a:rPr lang="ca-ES" sz="9600" b="1" i="0" spc="-300" noProof="0" dirty="0" smtClean="0">
                <a:solidFill>
                  <a:srgbClr val="FFB0BE">
                    <a:alpha val="50000"/>
                  </a:srgbClr>
                </a:solidFill>
                <a:effectLst/>
              </a:rPr>
              <a:t>FAVB</a:t>
            </a:r>
            <a:endParaRPr lang="ca-ES" sz="9600" b="1" i="0" spc="-300" noProof="0" dirty="0">
              <a:solidFill>
                <a:srgbClr val="FFB0BE">
                  <a:alpha val="50000"/>
                </a:srgb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1447800" y="1371600"/>
            <a:ext cx="6248400" cy="441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ca-ES" sz="3200" b="1" dirty="0">
                <a:solidFill>
                  <a:srgbClr val="FF0000"/>
                </a:solidFill>
                <a:latin typeface="+mn-lt"/>
              </a:rPr>
              <a:t>Introducció al</a:t>
            </a:r>
          </a:p>
          <a:p>
            <a:pPr algn="ctr" eaLnBrk="0" hangingPunct="0">
              <a:lnSpc>
                <a:spcPct val="110000"/>
              </a:lnSpc>
            </a:pPr>
            <a:r>
              <a:rPr lang="ca-ES" sz="3200" b="1" dirty="0">
                <a:solidFill>
                  <a:srgbClr val="FF0000"/>
                </a:solidFill>
                <a:latin typeface="+mn-lt"/>
              </a:rPr>
              <a:t>SISTEMA SANITARI CATALÀ</a:t>
            </a:r>
          </a:p>
          <a:p>
            <a:pPr algn="ctr" eaLnBrk="0" hangingPunct="0">
              <a:lnSpc>
                <a:spcPct val="110000"/>
              </a:lnSpc>
            </a:pPr>
            <a:r>
              <a:rPr lang="ca-ES" sz="3200" b="1" dirty="0">
                <a:solidFill>
                  <a:srgbClr val="FF0000"/>
                </a:solidFill>
                <a:latin typeface="+mn-lt"/>
              </a:rPr>
              <a:t>Comissió de</a:t>
            </a:r>
            <a:r>
              <a:rPr lang="ca-ES" sz="3200" b="1" dirty="0" smtClean="0">
                <a:solidFill>
                  <a:srgbClr val="FF0000"/>
                </a:solidFill>
                <a:latin typeface="+mn-lt"/>
              </a:rPr>
              <a:t> Sanitat </a:t>
            </a:r>
            <a:r>
              <a:rPr lang="ca-ES" sz="3200" b="1" dirty="0">
                <a:solidFill>
                  <a:srgbClr val="FF0000"/>
                </a:solidFill>
                <a:latin typeface="+mn-lt"/>
              </a:rPr>
              <a:t>de la FAVB</a:t>
            </a:r>
          </a:p>
          <a:p>
            <a:pPr algn="ctr" eaLnBrk="0" hangingPunct="0">
              <a:lnSpc>
                <a:spcPct val="110000"/>
              </a:lnSpc>
            </a:pPr>
            <a:endParaRPr lang="ca-ES" sz="3200" b="1" dirty="0">
              <a:solidFill>
                <a:srgbClr val="FF0000"/>
              </a:solidFill>
              <a:latin typeface="+mn-lt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ca-ES" sz="3200" b="1" dirty="0">
                <a:solidFill>
                  <a:srgbClr val="FF0000"/>
                </a:solidFill>
                <a:latin typeface="+mn-lt"/>
              </a:rPr>
              <a:t>9 de març de 2015</a:t>
            </a:r>
          </a:p>
          <a:p>
            <a:pPr algn="ctr" eaLnBrk="0" hangingPunct="0">
              <a:lnSpc>
                <a:spcPct val="110000"/>
              </a:lnSpc>
            </a:pPr>
            <a:endParaRPr lang="ca-ES" sz="3200" b="1" dirty="0">
              <a:solidFill>
                <a:srgbClr val="FF0000"/>
              </a:solidFill>
              <a:latin typeface="+mn-lt"/>
            </a:endParaRPr>
          </a:p>
          <a:p>
            <a:pPr algn="ctr" eaLnBrk="0" hangingPunct="0">
              <a:lnSpc>
                <a:spcPct val="110000"/>
              </a:lnSpc>
            </a:pPr>
            <a:endParaRPr lang="ca-E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386" name="Rectángulo 4"/>
          <p:cNvSpPr>
            <a:spLocks noChangeArrowheads="1"/>
          </p:cNvSpPr>
          <p:nvPr/>
        </p:nvSpPr>
        <p:spPr bwMode="auto">
          <a:xfrm>
            <a:off x="7421563" y="6092825"/>
            <a:ext cx="1189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ca-E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/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Consorci Sanitari de Barcelona (CSB)</a:t>
            </a:r>
          </a:p>
        </p:txBody>
      </p:sp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361" y="1444625"/>
            <a:ext cx="8751239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60"/>
          <p:cNvSpPr txBox="1">
            <a:spLocks noChangeArrowheads="1"/>
          </p:cNvSpPr>
          <p:nvPr/>
        </p:nvSpPr>
        <p:spPr bwMode="auto">
          <a:xfrm>
            <a:off x="294937" y="141982"/>
            <a:ext cx="85442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a-ES" sz="3000" b="1" dirty="0">
                <a:solidFill>
                  <a:srgbClr val="FF0000"/>
                </a:solidFill>
                <a:latin typeface="+mj-lt"/>
              </a:rPr>
              <a:t>Àrees Integrals de Salut de Barcelona (AIS): 4 </a:t>
            </a:r>
          </a:p>
          <a:p>
            <a:pPr algn="ctr" eaLnBrk="0" hangingPunct="0"/>
            <a:r>
              <a:rPr lang="ca-ES" sz="3000" b="1" dirty="0">
                <a:solidFill>
                  <a:srgbClr val="FF0000"/>
                </a:solidFill>
                <a:latin typeface="+mj-lt"/>
              </a:rPr>
              <a:t>Àrees Bàsiques de Salut (ABS): 67</a:t>
            </a:r>
          </a:p>
        </p:txBody>
      </p:sp>
      <p:sp>
        <p:nvSpPr>
          <p:cNvPr id="30722" name="Text Box 261"/>
          <p:cNvSpPr txBox="1">
            <a:spLocks noChangeArrowheads="1"/>
          </p:cNvSpPr>
          <p:nvPr/>
        </p:nvSpPr>
        <p:spPr bwMode="auto">
          <a:xfrm>
            <a:off x="649288" y="1916113"/>
            <a:ext cx="348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ca-ES"/>
          </a:p>
        </p:txBody>
      </p:sp>
      <p:pic>
        <p:nvPicPr>
          <p:cNvPr id="3072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1524000"/>
            <a:ext cx="2724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206500"/>
            <a:ext cx="6024563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s-ES_tradnl" sz="4000" b="1" dirty="0" smtClean="0">
                <a:solidFill>
                  <a:srgbClr val="FF0000"/>
                </a:solidFill>
                <a:latin typeface="+mn-lt"/>
              </a:rPr>
              <a:t>EAP/ABS/CAP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114800"/>
          </a:xfrm>
        </p:spPr>
        <p:txBody>
          <a:bodyPr/>
          <a:lstStyle/>
          <a:p>
            <a:pPr>
              <a:buNone/>
            </a:pPr>
            <a:r>
              <a:rPr lang="ca-ES" b="1" dirty="0" smtClean="0"/>
              <a:t>	L’</a:t>
            </a:r>
            <a:r>
              <a:rPr lang="ca-ES" b="1" dirty="0" smtClean="0">
                <a:solidFill>
                  <a:srgbClr val="FF0000"/>
                </a:solidFill>
              </a:rPr>
              <a:t>Equip d’Atenció Primària </a:t>
            </a:r>
            <a:r>
              <a:rPr lang="ca-ES" b="1" dirty="0" smtClean="0"/>
              <a:t>(EAP “</a:t>
            </a:r>
            <a:r>
              <a:rPr lang="ca-ES" b="1" i="1" dirty="0" smtClean="0"/>
              <a:t>persones”</a:t>
            </a:r>
            <a:r>
              <a:rPr lang="ca-ES" dirty="0" smtClean="0"/>
              <a:t>) és responsable de la prestació de serveis a l’àmbit territorial d’una </a:t>
            </a:r>
            <a:r>
              <a:rPr lang="ca-ES" b="1" dirty="0" smtClean="0">
                <a:solidFill>
                  <a:srgbClr val="FF0000"/>
                </a:solidFill>
              </a:rPr>
              <a:t>Àrea Bàsica de Salut</a:t>
            </a:r>
            <a:r>
              <a:rPr lang="ca-ES" b="1" dirty="0" smtClean="0"/>
              <a:t> (ABS </a:t>
            </a:r>
            <a:r>
              <a:rPr lang="ca-ES" b="1" i="1" dirty="0" smtClean="0"/>
              <a:t>“territori”)</a:t>
            </a:r>
            <a:r>
              <a:rPr lang="ca-ES" dirty="0" smtClean="0"/>
              <a:t> i treballarà en i des d’un </a:t>
            </a:r>
            <a:r>
              <a:rPr lang="ca-ES" b="1" dirty="0" smtClean="0">
                <a:solidFill>
                  <a:srgbClr val="FF0000"/>
                </a:solidFill>
              </a:rPr>
              <a:t>Centre d’Atenció Primària (CAP </a:t>
            </a:r>
            <a:r>
              <a:rPr lang="ca-ES" b="1" i="1" dirty="0" smtClean="0"/>
              <a:t>“edifici”</a:t>
            </a:r>
            <a:r>
              <a:rPr lang="ca-ES" b="1" dirty="0" smtClean="0"/>
              <a:t>)</a:t>
            </a:r>
            <a:r>
              <a:rPr lang="ca-ES" dirty="0" smtClean="0"/>
              <a:t>.</a:t>
            </a:r>
          </a:p>
          <a:p>
            <a:pPr>
              <a:buNone/>
            </a:pPr>
            <a:r>
              <a:rPr lang="ca-ES" dirty="0" smtClean="0"/>
              <a:t>	A Barcelona hi ha centres grans on hi ha més d’un EAP (un a cada planta: Horta, Maragall...)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número de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CF6005-47DB-45E6-BF52-A935085E1495}" type="slidenum">
              <a:rPr lang="es-ES_tradnl" smtClean="0">
                <a:ea typeface="ＭＳ Ｐゴシック"/>
                <a:cs typeface="ＭＳ Ｐゴシック"/>
              </a:rPr>
              <a:pPr/>
              <a:t>13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33870" name="Group 78"/>
          <p:cNvGraphicFramePr>
            <a:graphicFrameLocks noGrp="1"/>
          </p:cNvGraphicFramePr>
          <p:nvPr>
            <p:ph/>
          </p:nvPr>
        </p:nvGraphicFramePr>
        <p:xfrm>
          <a:off x="442913" y="1064450"/>
          <a:ext cx="8243887" cy="5336350"/>
        </p:xfrm>
        <a:graphic>
          <a:graphicData uri="http://schemas.openxmlformats.org/drawingml/2006/table">
            <a:tbl>
              <a:tblPr/>
              <a:tblGrid>
                <a:gridCol w="1733550"/>
                <a:gridCol w="1466850"/>
                <a:gridCol w="1084262"/>
                <a:gridCol w="863600"/>
                <a:gridCol w="863600"/>
                <a:gridCol w="1008063"/>
                <a:gridCol w="1223962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CARÀCTER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Times New Roman" pitchFamily="18" charset="0"/>
                        </a:rPr>
                        <a:t>AIS NORD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AIS DRETA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AIS ESQU.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AIS LITORAL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Times New Roman" pitchFamily="18" charset="0"/>
                        </a:rPr>
                        <a:t>ICS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Institut públic sense ànim de lucre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16 EAPs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13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11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CONSORCI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“ens propi SCS”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Associació entitats sense ànim de lucre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PAM, SL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(PAMEM)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Capital Públic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Societat Capitalista sense ànim de lucre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CSC Vitae, SA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(CSC)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Capital Públic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Societat Capitalista sense ànim de lucre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EBA’s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SOCIETATS LIMITADES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Societat Capitalitsta amb ànim de lucre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2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19 EAP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(20 amb Montcada)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16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19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13 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67 EAPs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33867" name="Rectangle 167"/>
          <p:cNvSpPr>
            <a:spLocks noChangeArrowheads="1"/>
          </p:cNvSpPr>
          <p:nvPr/>
        </p:nvSpPr>
        <p:spPr bwMode="auto">
          <a:xfrm>
            <a:off x="381000" y="254913"/>
            <a:ext cx="82676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" sz="2800" b="1" dirty="0">
                <a:solidFill>
                  <a:srgbClr val="FF0000"/>
                </a:solidFill>
              </a:rPr>
              <a:t>Formules</a:t>
            </a:r>
            <a:r>
              <a:rPr lang="es-ES" sz="2800" b="1" dirty="0" smtClean="0">
                <a:solidFill>
                  <a:srgbClr val="FF0000"/>
                </a:solidFill>
              </a:rPr>
              <a:t> Jurídiques - Gestors </a:t>
            </a:r>
            <a:r>
              <a:rPr lang="es-ES" sz="2800" b="1" dirty="0">
                <a:solidFill>
                  <a:srgbClr val="FF0000"/>
                </a:solidFill>
              </a:rPr>
              <a:t>EAP’s BCN (2015)</a:t>
            </a:r>
            <a:endParaRPr lang="es-ES_tradnl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1296DA-C099-4344-A1BB-79B5257AF3EC}" type="slidenum">
              <a:rPr lang="es-ES_tradnl" smtClean="0">
                <a:ea typeface="ＭＳ Ｐゴシック"/>
                <a:cs typeface="ＭＳ Ｐゴシック"/>
              </a:rPr>
              <a:pPr/>
              <a:t>14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1000" y="152400"/>
            <a:ext cx="8534400" cy="6646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ca-ES" sz="3200" b="1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Cartera de Serveis Comuns </a:t>
            </a:r>
          </a:p>
          <a:p>
            <a:pPr algn="ctr" eaLnBrk="0" hangingPunct="0">
              <a:defRPr/>
            </a:pPr>
            <a:r>
              <a:rPr lang="ca-ES" sz="3200" b="1" dirty="0" smtClean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d’Atenció Primària del SNS (I)</a:t>
            </a:r>
          </a:p>
          <a:p>
            <a:pPr eaLnBrk="0" hangingPunct="0">
              <a:defRPr/>
            </a:pPr>
            <a:r>
              <a:rPr lang="ca-ES" sz="1800" dirty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ca-ES" sz="1800" i="1" dirty="0">
                <a:solidFill>
                  <a:srgbClr val="0033CC"/>
                </a:solidFill>
                <a:latin typeface="+mn-lt"/>
                <a:ea typeface="ＭＳ Ｐゴシック" charset="-128"/>
                <a:cs typeface="ＭＳ Ｐゴシック" charset="-128"/>
              </a:rPr>
              <a:t>Real Decreto 1030/2006, de 15 de septiembre, por el que se establece la cartera de servicios comunes del Sistema Nacional de Salud y el procedimiento para su actualización.</a:t>
            </a:r>
          </a:p>
          <a:p>
            <a:pPr algn="just" eaLnBrk="0" hangingPunct="0">
              <a:defRPr/>
            </a:pPr>
            <a:endParaRPr lang="ca-ES" sz="1800" dirty="0">
              <a:solidFill>
                <a:srgbClr val="333333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18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Atenció sanitària a demanda</a:t>
            </a: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, programada i urgent tant a la consulta com al domicili del malalt.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Indicació o prescripció i realització, en el seu cas, de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procediments diagnòstics i terapèutics. 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Activitats en matèria de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prevenció y promoció de la salut </a:t>
            </a: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(al centre sanitari i a l’àmbit domiciliari o comunitari)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Activitats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d’informació i vigilància en la protecció de la salut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Rehabilitació bàsica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Atencions i serveis específics relatius a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la dona, la infància, la adolescència, els adults, la tercera edat, els grups de risc i els malalts crònics.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Atenció pal·liativa </a:t>
            </a: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a malalts terminals.</a:t>
            </a:r>
          </a:p>
          <a:p>
            <a:pPr marL="342900" indent="-342900" eaLnBrk="0" hangingPunct="0">
              <a:buClr>
                <a:srgbClr val="333333"/>
              </a:buClr>
              <a:buFont typeface="+mj-lt"/>
              <a:buAutoNum type="arabicPeriod"/>
              <a:defRPr/>
            </a:pP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ca-ES" sz="20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Atenció a la salut mental </a:t>
            </a:r>
            <a:r>
              <a:rPr lang="ca-ES" sz="2000" dirty="0">
                <a:solidFill>
                  <a:srgbClr val="333333"/>
                </a:solidFill>
                <a:latin typeface="+mn-lt"/>
                <a:ea typeface="ＭＳ Ｐゴシック" charset="-128"/>
                <a:cs typeface="ＭＳ Ｐゴシック" charset="-128"/>
              </a:rPr>
              <a:t>en coordinació amb els serveis d’atenció especialitzada.</a:t>
            </a:r>
            <a:endParaRPr lang="ca-ES" sz="2000" i="1" dirty="0">
              <a:solidFill>
                <a:srgbClr val="333333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7757B3-16DA-40C3-990C-0AF51F31F1FF}" type="slidenum">
              <a:rPr lang="es-ES_tradnl" smtClean="0">
                <a:ea typeface="ＭＳ Ｐゴシック"/>
                <a:cs typeface="ＭＳ Ｐゴシック"/>
              </a:rPr>
              <a:pPr/>
              <a:t>15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35842" name="Rectángulo 4"/>
          <p:cNvSpPr>
            <a:spLocks noChangeArrowheads="1"/>
          </p:cNvSpPr>
          <p:nvPr/>
        </p:nvSpPr>
        <p:spPr bwMode="auto">
          <a:xfrm>
            <a:off x="685800" y="990600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333333"/>
              </a:buClr>
              <a:buFont typeface="Arial" charset="0"/>
              <a:buChar char="8"/>
            </a:pPr>
            <a:endParaRPr lang="ca-ES" sz="2000" b="1" dirty="0">
              <a:solidFill>
                <a:srgbClr val="333333"/>
              </a:solidFill>
            </a:endParaRPr>
          </a:p>
          <a:p>
            <a:pPr eaLnBrk="0" hangingPunct="0"/>
            <a:endParaRPr lang="ca-ES" sz="2000" dirty="0">
              <a:solidFill>
                <a:srgbClr val="333333"/>
              </a:solidFill>
            </a:endParaRPr>
          </a:p>
          <a:p>
            <a:pPr eaLnBrk="0" hangingPunct="0">
              <a:buClr>
                <a:srgbClr val="333333"/>
              </a:buClr>
              <a:buFont typeface="Arial" charset="0"/>
              <a:buChar char="9"/>
            </a:pPr>
            <a:r>
              <a:rPr lang="ca-ES" sz="2000" b="1" dirty="0">
                <a:solidFill>
                  <a:srgbClr val="333333"/>
                </a:solidFill>
              </a:rPr>
              <a:t> </a:t>
            </a:r>
            <a:r>
              <a:rPr lang="ca-ES" sz="2000" dirty="0">
                <a:solidFill>
                  <a:srgbClr val="FF0000"/>
                </a:solidFill>
              </a:rPr>
              <a:t>Atenció a la salut bucodental</a:t>
            </a:r>
          </a:p>
          <a:p>
            <a:pPr eaLnBrk="0" hangingPunct="0"/>
            <a:endParaRPr lang="ca-ES" sz="2000" dirty="0">
              <a:solidFill>
                <a:srgbClr val="333333"/>
              </a:solidFill>
            </a:endParaRPr>
          </a:p>
          <a:p>
            <a:pPr eaLnBrk="0" hangingPunct="0"/>
            <a:r>
              <a:rPr lang="ca-ES" sz="2000" i="1" dirty="0">
                <a:solidFill>
                  <a:srgbClr val="0000FF"/>
                </a:solidFill>
              </a:rPr>
              <a:t>Es consideren exclosos de l’atenció bucodental bàsica els següents tractaments</a:t>
            </a:r>
            <a:r>
              <a:rPr lang="ca-ES" sz="2000" i="1" dirty="0">
                <a:solidFill>
                  <a:srgbClr val="333333"/>
                </a:solidFill>
              </a:rPr>
              <a:t>:</a:t>
            </a:r>
          </a:p>
          <a:p>
            <a:pPr lvl="1" eaLnBrk="0" hangingPunct="0"/>
            <a:r>
              <a:rPr lang="ca-ES" sz="2000" i="1" dirty="0">
                <a:solidFill>
                  <a:srgbClr val="333333"/>
                </a:solidFill>
              </a:rPr>
              <a:t>Tractament reparador de la dentició temporal</a:t>
            </a:r>
          </a:p>
          <a:p>
            <a:pPr lvl="1" eaLnBrk="0" hangingPunct="0"/>
            <a:r>
              <a:rPr lang="ca-ES" sz="2000" i="1" dirty="0">
                <a:solidFill>
                  <a:srgbClr val="333333"/>
                </a:solidFill>
              </a:rPr>
              <a:t>Tractaments ortodòncics</a:t>
            </a:r>
          </a:p>
          <a:p>
            <a:pPr lvl="1" eaLnBrk="0" hangingPunct="0"/>
            <a:r>
              <a:rPr lang="ca-ES" sz="2000" i="1" dirty="0">
                <a:solidFill>
                  <a:srgbClr val="333333"/>
                </a:solidFill>
              </a:rPr>
              <a:t>Exodòncies de peces sanes</a:t>
            </a:r>
          </a:p>
          <a:p>
            <a:pPr lvl="1" eaLnBrk="0" hangingPunct="0"/>
            <a:r>
              <a:rPr lang="ca-ES" sz="2000" i="1" dirty="0">
                <a:solidFill>
                  <a:srgbClr val="333333"/>
                </a:solidFill>
              </a:rPr>
              <a:t>Tractaments amb finalitat exclusivament estètica</a:t>
            </a:r>
          </a:p>
          <a:p>
            <a:pPr lvl="1" eaLnBrk="0" hangingPunct="0"/>
            <a:r>
              <a:rPr lang="ca-ES" sz="2000" i="1" dirty="0">
                <a:solidFill>
                  <a:srgbClr val="333333"/>
                </a:solidFill>
              </a:rPr>
              <a:t>Implants dentaris</a:t>
            </a:r>
          </a:p>
          <a:p>
            <a:pPr lvl="1" eaLnBrk="0" hangingPunct="0"/>
            <a:r>
              <a:rPr lang="ca-ES" sz="2000" i="1" dirty="0">
                <a:solidFill>
                  <a:srgbClr val="333333"/>
                </a:solidFill>
              </a:rPr>
              <a:t>Realització de proves complementàries amb finalitat diferent de les prestacions contemplades com a finançades pel Sistema Nacional de Salut en aquesta norma.</a:t>
            </a:r>
          </a:p>
        </p:txBody>
      </p:sp>
      <p:sp>
        <p:nvSpPr>
          <p:cNvPr id="35843" name="Rectángulo 5"/>
          <p:cNvSpPr>
            <a:spLocks noChangeArrowheads="1"/>
          </p:cNvSpPr>
          <p:nvPr/>
        </p:nvSpPr>
        <p:spPr bwMode="auto">
          <a:xfrm>
            <a:off x="1524000" y="300037"/>
            <a:ext cx="6096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s-ES_tradnl" sz="3200" b="1" dirty="0">
                <a:solidFill>
                  <a:srgbClr val="FF0000"/>
                </a:solidFill>
                <a:latin typeface="+mj-lt"/>
              </a:rPr>
              <a:t>Cartera de </a:t>
            </a:r>
            <a:r>
              <a:rPr lang="es-ES_tradnl" sz="3200" b="1" dirty="0" err="1">
                <a:solidFill>
                  <a:srgbClr val="FF0000"/>
                </a:solidFill>
                <a:latin typeface="+mj-lt"/>
              </a:rPr>
              <a:t>Serveis</a:t>
            </a:r>
            <a:r>
              <a:rPr lang="es-ES_tradnl" sz="3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_tradnl" sz="3200" b="1" dirty="0" err="1">
                <a:solidFill>
                  <a:srgbClr val="FF0000"/>
                </a:solidFill>
                <a:latin typeface="+mj-lt"/>
              </a:rPr>
              <a:t>Comuns</a:t>
            </a:r>
            <a:r>
              <a:rPr lang="es-ES_tradnl" sz="3200" b="1" dirty="0" smtClean="0">
                <a:solidFill>
                  <a:srgbClr val="FF0000"/>
                </a:solidFill>
                <a:latin typeface="+mj-lt"/>
              </a:rPr>
              <a:t> (</a:t>
            </a:r>
            <a:r>
              <a:rPr lang="es-ES_tradnl" sz="3200" b="1" dirty="0">
                <a:solidFill>
                  <a:srgbClr val="FF0000"/>
                </a:solidFill>
                <a:latin typeface="+mj-lt"/>
              </a:rPr>
              <a:t>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C368F-448C-4413-8E54-440C76643C96}" type="slidenum">
              <a:rPr lang="es-ES_tradnl" smtClean="0">
                <a:ea typeface="ＭＳ Ｐゴシック"/>
                <a:cs typeface="ＭＳ Ｐゴシック"/>
              </a:rPr>
              <a:pPr/>
              <a:t>16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36866" name="Rectángulo 4"/>
          <p:cNvSpPr>
            <a:spLocks noChangeArrowheads="1"/>
          </p:cNvSpPr>
          <p:nvPr/>
        </p:nvSpPr>
        <p:spPr bwMode="auto">
          <a:xfrm>
            <a:off x="381000" y="173038"/>
            <a:ext cx="8305800" cy="683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a-ES" sz="3200" b="1" dirty="0" smtClean="0">
                <a:solidFill>
                  <a:srgbClr val="FF0000"/>
                </a:solidFill>
                <a:latin typeface="+mn-lt"/>
              </a:rPr>
              <a:t>   Prestacions </a:t>
            </a:r>
            <a:r>
              <a:rPr lang="ca-ES" sz="3200" b="1" dirty="0">
                <a:solidFill>
                  <a:srgbClr val="FF0000"/>
                </a:solidFill>
                <a:latin typeface="+mn-lt"/>
              </a:rPr>
              <a:t>complementàries del SCS</a:t>
            </a:r>
          </a:p>
          <a:p>
            <a:pPr algn="just" eaLnBrk="0" hangingPunct="0"/>
            <a:endParaRPr lang="ca-ES" sz="2000" b="1" dirty="0">
              <a:solidFill>
                <a:srgbClr val="000080"/>
              </a:solidFill>
              <a:latin typeface="Verdana" pitchFamily="34" charset="0"/>
            </a:endParaRPr>
          </a:p>
          <a:p>
            <a:pPr algn="just" eaLnBrk="0" hangingPunct="0"/>
            <a:r>
              <a:rPr lang="ca-ES" b="1" dirty="0">
                <a:solidFill>
                  <a:srgbClr val="FF0000"/>
                </a:solidFill>
                <a:latin typeface="+mn-lt"/>
              </a:rPr>
              <a:t>Atenció Odontològica</a:t>
            </a:r>
          </a:p>
          <a:p>
            <a:pPr eaLnBrk="0" hangingPunct="0"/>
            <a:r>
              <a:rPr lang="ca-ES" sz="2000" dirty="0">
                <a:solidFill>
                  <a:srgbClr val="FF0000"/>
                </a:solidFill>
                <a:latin typeface="Verdana" pitchFamily="34" charset="0"/>
              </a:rPr>
              <a:t>Serveis d’atenció a la salut bucodental  infantil</a:t>
            </a:r>
          </a:p>
          <a:p>
            <a:pPr eaLnBrk="0" hangingPunct="0"/>
            <a:r>
              <a:rPr lang="ca-ES" sz="2000" dirty="0"/>
              <a:t> </a:t>
            </a:r>
            <a:r>
              <a:rPr lang="ca-ES" sz="1400" i="1" dirty="0">
                <a:solidFill>
                  <a:srgbClr val="0033CC"/>
                </a:solidFill>
              </a:rPr>
              <a:t>Real Decreto 111/2008 de 1 de febrero, por el que se regula la concesión directa de subvención a las comunidades autónomas para la promoción de actividades para la salud buco-dental infantil durante el año 2008. </a:t>
            </a:r>
          </a:p>
          <a:p>
            <a:pPr eaLnBrk="0" hangingPunct="0"/>
            <a:endParaRPr lang="ca-ES" sz="1400" dirty="0">
              <a:solidFill>
                <a:srgbClr val="333333"/>
              </a:solidFill>
              <a:latin typeface="Verdana" pitchFamily="34" charset="0"/>
            </a:endParaRPr>
          </a:p>
          <a:p>
            <a:pPr eaLnBrk="0" hangingPunct="0"/>
            <a:r>
              <a:rPr lang="ca-ES" sz="2000" dirty="0">
                <a:solidFill>
                  <a:srgbClr val="333333"/>
                </a:solidFill>
                <a:latin typeface="Verdana" pitchFamily="34" charset="0"/>
              </a:rPr>
              <a:t> </a:t>
            </a:r>
            <a:r>
              <a:rPr lang="ca-ES" sz="1800" dirty="0">
                <a:solidFill>
                  <a:srgbClr val="333333"/>
                </a:solidFill>
                <a:latin typeface="Verdana" pitchFamily="34" charset="0"/>
              </a:rPr>
              <a:t>La població beneficiària d'aquesta d'ampliació de la cartera de serveis d'atenció a la salut bucodental infantil serà la població infantil entre els 7 i els 14 anys.</a:t>
            </a:r>
          </a:p>
          <a:p>
            <a:pPr eaLnBrk="0" hangingPunct="0"/>
            <a:endParaRPr lang="ca-ES" sz="1400" dirty="0">
              <a:solidFill>
                <a:srgbClr val="333333"/>
              </a:solidFill>
              <a:latin typeface="Verdana" pitchFamily="34" charset="0"/>
            </a:endParaRPr>
          </a:p>
          <a:p>
            <a:pPr algn="just" eaLnBrk="0" hangingPunct="0"/>
            <a:r>
              <a:rPr lang="ca-ES" b="1" dirty="0">
                <a:solidFill>
                  <a:srgbClr val="FF0000"/>
                </a:solidFill>
                <a:latin typeface="+mn-lt"/>
              </a:rPr>
              <a:t>Atenció Podològica</a:t>
            </a:r>
          </a:p>
          <a:p>
            <a:pPr eaLnBrk="0" hangingPunct="0"/>
            <a:r>
              <a:rPr lang="ca-ES" sz="2000" dirty="0">
                <a:solidFill>
                  <a:srgbClr val="FF0000"/>
                </a:solidFill>
                <a:latin typeface="Verdana" pitchFamily="34" charset="0"/>
              </a:rPr>
              <a:t>Serveis d’atenció podològica per a persones diabètiques amb patologies vasculars cròniques</a:t>
            </a:r>
            <a:r>
              <a:rPr lang="ca-ES" sz="2000" i="1" u="sng" dirty="0">
                <a:solidFill>
                  <a:srgbClr val="000080"/>
                </a:solidFill>
                <a:latin typeface="Verdana" pitchFamily="34" charset="0"/>
              </a:rPr>
              <a:t>.</a:t>
            </a:r>
          </a:p>
          <a:p>
            <a:pPr eaLnBrk="0" hangingPunct="0"/>
            <a:r>
              <a:rPr lang="ca-ES" sz="1400" i="1" dirty="0">
                <a:solidFill>
                  <a:srgbClr val="0033CC"/>
                </a:solidFill>
              </a:rPr>
              <a:t> Decret 28/2009, de 24 de febrer, pel qual es regula l’atenció podològica de les persones diabètiques amb patologies vasculars i neuropàtiques cròniques com a prestación complementària a les prestacions comunes del sistema nacional de salut.</a:t>
            </a:r>
            <a:endParaRPr lang="ca-ES" sz="1400" i="1" dirty="0" smtClean="0">
              <a:solidFill>
                <a:srgbClr val="0033CC"/>
              </a:solidFill>
            </a:endParaRPr>
          </a:p>
          <a:p>
            <a:pPr eaLnBrk="0" hangingPunct="0"/>
            <a:endParaRPr lang="ca-ES" sz="1400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eaLnBrk="0" hangingPunct="0"/>
            <a:r>
              <a:rPr lang="ca-ES" sz="2000" dirty="0" smtClean="0">
                <a:solidFill>
                  <a:srgbClr val="333333"/>
                </a:solidFill>
                <a:latin typeface="Times New Roman" pitchFamily="18" charset="0"/>
              </a:rPr>
              <a:t> </a:t>
            </a:r>
            <a:r>
              <a:rPr lang="ca-ES" sz="1800" dirty="0" smtClean="0">
                <a:solidFill>
                  <a:srgbClr val="333333"/>
                </a:solidFill>
                <a:latin typeface="Verdana" pitchFamily="34" charset="0"/>
              </a:rPr>
              <a:t>Tenen </a:t>
            </a:r>
            <a:r>
              <a:rPr lang="ca-ES" sz="1800" dirty="0">
                <a:solidFill>
                  <a:srgbClr val="333333"/>
                </a:solidFill>
                <a:latin typeface="Verdana" pitchFamily="34" charset="0"/>
              </a:rPr>
              <a:t>dret a l’atenció podològica per a patologies vasculars i neuropàtiques cròniques les persones amb diabetis que</a:t>
            </a:r>
            <a:r>
              <a:rPr lang="ca-ES" sz="1800" dirty="0">
                <a:solidFill>
                  <a:srgbClr val="333333"/>
                </a:solidFill>
                <a:latin typeface="Verdana" pitchFamily="34" charset="0"/>
                <a:ea typeface="TimesNewRomanPSMT-Identity-H"/>
                <a:cs typeface="TimesNewRomanPSMT-Identity-H"/>
              </a:rPr>
              <a:t> compleixin algun dels requisits específics.</a:t>
            </a:r>
          </a:p>
          <a:p>
            <a:pPr eaLnBrk="0" hangingPunct="0"/>
            <a:endParaRPr lang="ca-ES" sz="1800" dirty="0">
              <a:solidFill>
                <a:srgbClr val="333333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D010F-7A39-4D31-BAE0-773C0C2DCFF5}" type="slidenum">
              <a:rPr lang="es-ES_tradnl" smtClean="0">
                <a:ea typeface="ＭＳ Ｐゴシック"/>
                <a:cs typeface="ＭＳ Ｐゴシック"/>
              </a:rPr>
              <a:pPr/>
              <a:t>17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37890" name="Rectángulo 5"/>
          <p:cNvSpPr>
            <a:spLocks noChangeArrowheads="1"/>
          </p:cNvSpPr>
          <p:nvPr/>
        </p:nvSpPr>
        <p:spPr bwMode="auto">
          <a:xfrm>
            <a:off x="533400" y="1107043"/>
            <a:ext cx="83058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ca-ES" b="1" dirty="0" smtClean="0">
                <a:solidFill>
                  <a:srgbClr val="FF0000"/>
                </a:solidFill>
              </a:rPr>
              <a:t>Consell </a:t>
            </a:r>
            <a:r>
              <a:rPr lang="ca-ES" b="1" dirty="0">
                <a:solidFill>
                  <a:srgbClr val="FF0000"/>
                </a:solidFill>
              </a:rPr>
              <a:t>Català de la Salut del SCS</a:t>
            </a:r>
            <a:r>
              <a:rPr lang="ca-ES" sz="2000" dirty="0"/>
              <a:t>: </a:t>
            </a:r>
            <a:r>
              <a:rPr lang="ca-ES" sz="1600" dirty="0"/>
              <a:t>òrgan central de participació comunitària format per representants de: Generalitat de Catalunya, consells comarcals</a:t>
            </a:r>
            <a:r>
              <a:rPr lang="ca-ES" sz="1600" dirty="0">
                <a:solidFill>
                  <a:srgbClr val="FF0000"/>
                </a:solidFill>
              </a:rPr>
              <a:t>, ajuntaments</a:t>
            </a:r>
            <a:r>
              <a:rPr lang="ca-ES" sz="1600" dirty="0"/>
              <a:t>, organitzacions sindicals, organitzacions empresarials, organitzacions de consumidors i usuaris, universitats, entitats científiques, </a:t>
            </a:r>
            <a:r>
              <a:rPr lang="ca-ES" sz="1600" dirty="0">
                <a:solidFill>
                  <a:srgbClr val="FF0000"/>
                </a:solidFill>
              </a:rPr>
              <a:t>diputacions</a:t>
            </a:r>
            <a:r>
              <a:rPr lang="ca-ES" sz="1600" dirty="0"/>
              <a:t> i organitzacions sindicals, empresarials i corporacions professionals de l'àmbit sanitari.</a:t>
            </a:r>
          </a:p>
          <a:p>
            <a:pPr eaLnBrk="0" hangingPunct="0">
              <a:buFont typeface="Arial" charset="0"/>
              <a:buChar char="•"/>
            </a:pPr>
            <a:endParaRPr lang="ca-ES" sz="1400" dirty="0" smtClean="0"/>
          </a:p>
          <a:p>
            <a:pPr eaLnBrk="0" hangingPunct="0"/>
            <a:r>
              <a:rPr lang="ca-ES" b="1" dirty="0" smtClean="0">
                <a:solidFill>
                  <a:srgbClr val="FF0000"/>
                </a:solidFill>
              </a:rPr>
              <a:t>Consells </a:t>
            </a:r>
            <a:r>
              <a:rPr lang="ca-ES" b="1" dirty="0">
                <a:solidFill>
                  <a:srgbClr val="FF0000"/>
                </a:solidFill>
              </a:rPr>
              <a:t>de Salut de les Regions Sanitàries del SCS</a:t>
            </a:r>
            <a:r>
              <a:rPr lang="ca-ES" sz="1600" dirty="0"/>
              <a:t>: òrgans de participació comunitària en les (RS) formats per representants de: Generalitat de Catalunya, consells comarcals, </a:t>
            </a:r>
            <a:r>
              <a:rPr lang="ca-ES" sz="1600" dirty="0">
                <a:solidFill>
                  <a:srgbClr val="FF0000"/>
                </a:solidFill>
              </a:rPr>
              <a:t>ajuntaments</a:t>
            </a:r>
            <a:r>
              <a:rPr lang="ca-ES" sz="1600" dirty="0"/>
              <a:t>, corporacions de professionals sanitaris i organitzacions sindicals, empresarials i consumidors i usuaris més representatives.</a:t>
            </a:r>
          </a:p>
          <a:p>
            <a:pPr eaLnBrk="0" hangingPunct="0">
              <a:buFont typeface="Arial" charset="0"/>
              <a:buChar char="•"/>
            </a:pPr>
            <a:endParaRPr lang="ca-ES" sz="1400" dirty="0" smtClean="0"/>
          </a:p>
          <a:p>
            <a:pPr eaLnBrk="0" hangingPunct="0"/>
            <a:r>
              <a:rPr lang="ca-ES" b="1" dirty="0" smtClean="0">
                <a:solidFill>
                  <a:srgbClr val="FF0000"/>
                </a:solidFill>
              </a:rPr>
              <a:t>Consells </a:t>
            </a:r>
            <a:r>
              <a:rPr lang="ca-ES" b="1" dirty="0">
                <a:solidFill>
                  <a:srgbClr val="FF0000"/>
                </a:solidFill>
              </a:rPr>
              <a:t>de Salut dels Sectors Sanitaris del SCS</a:t>
            </a:r>
            <a:r>
              <a:rPr lang="ca-ES" sz="2000" b="1" dirty="0"/>
              <a:t>: </a:t>
            </a:r>
            <a:r>
              <a:rPr lang="ca-ES" sz="1600" dirty="0"/>
              <a:t>òrgans de participació ciutadana per a l'assessorament, la consulta i el seguiment de l'activitat del sector i estan formats per representants de: Departament de Salut i organitzacions sindicals, empresarials, de </a:t>
            </a:r>
            <a:r>
              <a:rPr lang="ca-ES" sz="1600" dirty="0">
                <a:solidFill>
                  <a:srgbClr val="FF0000"/>
                </a:solidFill>
              </a:rPr>
              <a:t>veïns</a:t>
            </a:r>
            <a:r>
              <a:rPr lang="ca-ES" sz="1600" dirty="0"/>
              <a:t>, d'usuaris, de professionals i de familiars de malalts més representatives del territori corresponent.</a:t>
            </a:r>
          </a:p>
          <a:p>
            <a:pPr eaLnBrk="0" hangingPunct="0">
              <a:buFont typeface="Arial" charset="0"/>
              <a:buChar char="•"/>
            </a:pPr>
            <a:endParaRPr lang="ca-ES" sz="1400" dirty="0" smtClean="0"/>
          </a:p>
          <a:p>
            <a:pPr eaLnBrk="0" hangingPunct="0"/>
            <a:r>
              <a:rPr lang="ca-ES" b="1" dirty="0" smtClean="0">
                <a:solidFill>
                  <a:srgbClr val="FF0000"/>
                </a:solidFill>
              </a:rPr>
              <a:t>Consells </a:t>
            </a:r>
            <a:r>
              <a:rPr lang="ca-ES" b="1" dirty="0">
                <a:solidFill>
                  <a:srgbClr val="FF0000"/>
                </a:solidFill>
              </a:rPr>
              <a:t>de Salut </a:t>
            </a:r>
            <a:r>
              <a:rPr lang="ca-ES" b="1" dirty="0" smtClean="0">
                <a:solidFill>
                  <a:srgbClr val="FF0000"/>
                </a:solidFill>
              </a:rPr>
              <a:t>de </a:t>
            </a:r>
            <a:r>
              <a:rPr lang="ca-ES" b="1" dirty="0">
                <a:solidFill>
                  <a:srgbClr val="FF0000"/>
                </a:solidFill>
              </a:rPr>
              <a:t>Districte de l’Ajuntament de Barcelona</a:t>
            </a:r>
            <a:r>
              <a:rPr lang="ca-ES" sz="1600" dirty="0"/>
              <a:t>: òrgans consultius i de participació </a:t>
            </a:r>
            <a:r>
              <a:rPr lang="ca-ES" sz="1600" dirty="0">
                <a:solidFill>
                  <a:srgbClr val="FF0000"/>
                </a:solidFill>
              </a:rPr>
              <a:t>ciutadana</a:t>
            </a:r>
            <a:r>
              <a:rPr lang="ca-ES" sz="1600" dirty="0"/>
              <a:t> </a:t>
            </a:r>
            <a:r>
              <a:rPr lang="es-ES_tradnl" sz="1600" dirty="0"/>
              <a:t>en</a:t>
            </a:r>
            <a:r>
              <a:rPr lang="es-ES_tradnl" sz="1600" dirty="0" smtClean="0"/>
              <a:t> </a:t>
            </a:r>
            <a:r>
              <a:rPr lang="ca-ES" sz="1600" dirty="0" smtClean="0"/>
              <a:t>l’àmbit de la salut</a:t>
            </a:r>
            <a:endParaRPr lang="ca-ES" sz="1600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ca-ES" sz="3200" b="1" smtClean="0">
                <a:solidFill>
                  <a:srgbClr val="FF3300"/>
                </a:solidFill>
              </a:rPr>
              <a:t>Organs de Participació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C0EF2-A486-4609-8DA2-A219E51799DC}" type="slidenum">
              <a:rPr lang="es-ES_tradnl" smtClean="0">
                <a:ea typeface="ＭＳ Ｐゴシック"/>
                <a:cs typeface="ＭＳ Ｐゴシック"/>
              </a:rPr>
              <a:pPr/>
              <a:t>18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39185" name="Group 273"/>
          <p:cNvGraphicFramePr>
            <a:graphicFrameLocks noGrp="1"/>
          </p:cNvGraphicFramePr>
          <p:nvPr/>
        </p:nvGraphicFramePr>
        <p:xfrm>
          <a:off x="323850" y="1990081"/>
          <a:ext cx="3887788" cy="4105919"/>
        </p:xfrm>
        <a:graphic>
          <a:graphicData uri="http://schemas.openxmlformats.org/drawingml/2006/table">
            <a:tbl>
              <a:tblPr/>
              <a:tblGrid>
                <a:gridCol w="828675"/>
                <a:gridCol w="30591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ABS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Àrea Bàsica de Salut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AGA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Àrea de Gestió Assistencial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AIS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Àrea Integral de Salut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AP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Atenció Primària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CAP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Centre d'Atenció Primària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CCAA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Comunitats Autònomes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CSB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Consorci Sanitari de Barcelona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CSC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Consorci de Salut i Social de Catalunya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EAP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Equip d'Atenció Primària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EBA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EntitaT de Base Associativa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ICS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Institut Català de la Salut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IRPF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Impost de la Renda sobre les Persones Físiques</a:t>
                      </a:r>
                      <a:endParaRPr kumimoji="0" lang="ca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9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a-ES" sz="3200" b="1" dirty="0" smtClean="0">
                <a:solidFill>
                  <a:srgbClr val="FF3300"/>
                </a:solidFill>
              </a:rPr>
              <a:t>Llistat d’Acrònims</a:t>
            </a:r>
            <a:endParaRPr lang="ca-ES" sz="3200" b="1" dirty="0">
              <a:solidFill>
                <a:srgbClr val="FF3300"/>
              </a:solidFill>
            </a:endParaRPr>
          </a:p>
        </p:txBody>
      </p:sp>
      <p:graphicFrame>
        <p:nvGraphicFramePr>
          <p:cNvPr id="39186" name="Group 274"/>
          <p:cNvGraphicFramePr>
            <a:graphicFrameLocks noGrp="1"/>
          </p:cNvGraphicFramePr>
          <p:nvPr/>
        </p:nvGraphicFramePr>
        <p:xfrm>
          <a:off x="4356100" y="1978968"/>
          <a:ext cx="4584700" cy="3587759"/>
        </p:xfrm>
        <a:graphic>
          <a:graphicData uri="http://schemas.openxmlformats.org/drawingml/2006/table">
            <a:tbl>
              <a:tblPr/>
              <a:tblGrid>
                <a:gridCol w="855663"/>
                <a:gridCol w="3729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IVA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Impost sobre el Valor Afegit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LGS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Ley General de Sanidad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LLOSC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Llei d'Ordenació Sanitària de Catalunya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PAM SL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Prestacions d'Assistència Mèdica SL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PAMEM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Institut de Prestació d'Assistència Mèdica a l'Empleat Municipal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PIB 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Producte Intern Brut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RS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Regió Sanitària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RSB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Regió Sanitària de Barcelona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SCS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Servei Català de la Salut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SISCAT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Sistema Sanitari Integral d'Utilització Pública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SNS</a:t>
                      </a: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Arial" charset="0"/>
                        </a:rPr>
                        <a:t>Sistema Nacional de Salut</a:t>
                      </a:r>
                      <a:endParaRPr kumimoji="0" lang="ca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457200" y="1676400"/>
          <a:ext cx="830580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8600"/>
                <a:gridCol w="2641600"/>
                <a:gridCol w="2895600"/>
              </a:tblGrid>
              <a:tr h="370840">
                <a:tc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rgbClr val="FF0000"/>
                          </a:solidFill>
                        </a:rPr>
                        <a:t>SEGURETAT</a:t>
                      </a:r>
                      <a:r>
                        <a:rPr lang="es-ES_tradnl" sz="2000" baseline="0" dirty="0" smtClean="0">
                          <a:solidFill>
                            <a:srgbClr val="FF0000"/>
                          </a:solidFill>
                        </a:rPr>
                        <a:t> SOCIAL</a:t>
                      </a:r>
                      <a:endParaRPr lang="es-ES_trad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rgbClr val="FF0000"/>
                          </a:solidFill>
                        </a:rPr>
                        <a:t>SISTEMA NACIONAL DE SALUT (SNS)</a:t>
                      </a:r>
                      <a:endParaRPr lang="es-ES_trad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2000" b="1" kern="1200" dirty="0" smtClean="0">
                          <a:solidFill>
                            <a:srgbClr val="FF0000"/>
                          </a:solidFill>
                        </a:rPr>
                        <a:t>QUI TÉ DRET? </a:t>
                      </a:r>
                      <a:r>
                        <a:rPr lang="ca-ES" sz="2000" kern="1200" dirty="0" smtClean="0"/>
                        <a:t>(Cobertura, població assegurada)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2000" dirty="0" smtClean="0"/>
                        <a:t>Treballador assegurat i la seva familia (beneficiaris)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2000" kern="1200" dirty="0" smtClean="0"/>
                        <a:t>Tots els Ciutadans (Accés Universal)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2000" b="1" dirty="0" smtClean="0">
                          <a:solidFill>
                            <a:srgbClr val="FF0000"/>
                          </a:solidFill>
                        </a:rPr>
                        <a:t>COM ES PAGA? </a:t>
                      </a:r>
                      <a:r>
                        <a:rPr lang="ca-ES" sz="2000" dirty="0" smtClean="0"/>
                        <a:t>(Finançament)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2000" dirty="0" smtClean="0"/>
                        <a:t>Cotitzacions d’empressari i treballador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2000" kern="1200" dirty="0" smtClean="0"/>
                        <a:t>Vía impostos</a:t>
                      </a:r>
                      <a:r>
                        <a:rPr lang="ca-ES" sz="2000" kern="1200" baseline="0" dirty="0" smtClean="0"/>
                        <a:t> indirectes i directes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2000" b="1" dirty="0" smtClean="0">
                          <a:solidFill>
                            <a:srgbClr val="FF0000"/>
                          </a:solidFill>
                        </a:rPr>
                        <a:t>QUI FA ELS SERVEIS? </a:t>
                      </a:r>
                    </a:p>
                    <a:p>
                      <a:r>
                        <a:rPr lang="ca-ES" sz="2000" dirty="0" smtClean="0"/>
                        <a:t>(Proveïdors)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2000" dirty="0" smtClean="0"/>
                        <a:t>Centres propis de la seguretat social i centres concertats</a:t>
                      </a:r>
                    </a:p>
                    <a:p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2000" kern="1200" dirty="0" smtClean="0"/>
                        <a:t>Centres públics i centres concertats</a:t>
                      </a:r>
                      <a:endParaRPr lang="es-ES_tradnl" sz="2000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3600" b="1" kern="0" dirty="0" smtClean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Tipus de Sistemes Sanitaris</a:t>
            </a:r>
            <a:br>
              <a:rPr lang="es-ES" sz="3600" b="1" kern="0" dirty="0" smtClean="0">
                <a:solidFill>
                  <a:srgbClr val="FF3300"/>
                </a:solidFill>
                <a:latin typeface="+mj-lt"/>
                <a:ea typeface="+mj-ea"/>
                <a:cs typeface="+mj-cs"/>
              </a:rPr>
            </a:br>
            <a:endParaRPr lang="es-ES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680850-884F-4DD6-8C60-142675B7C1AF}" type="slidenum">
              <a:rPr lang="es-ES_tradnl" smtClean="0">
                <a:ea typeface="ＭＳ Ｐゴシック"/>
                <a:cs typeface="ＭＳ Ｐゴシック"/>
              </a:rPr>
              <a:pPr/>
              <a:t>3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0900"/>
          </a:xfrm>
        </p:spPr>
        <p:txBody>
          <a:bodyPr/>
          <a:lstStyle/>
          <a:p>
            <a:r>
              <a:rPr lang="es-ES" sz="3600" b="1" dirty="0" smtClean="0">
                <a:solidFill>
                  <a:srgbClr val="FF3300"/>
                </a:solidFill>
              </a:rPr>
              <a:t>Sistema Sanitari Públic Actual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382000" cy="54102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ca-ES" sz="2400" b="1" dirty="0" smtClean="0">
                <a:solidFill>
                  <a:srgbClr val="FF0000"/>
                </a:solidFill>
              </a:rPr>
              <a:t>Sistema Nacional de Salut </a:t>
            </a:r>
            <a:r>
              <a:rPr lang="ca-ES" sz="2400" dirty="0" smtClean="0"/>
              <a:t>(SNS)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000" dirty="0" smtClean="0">
                <a:solidFill>
                  <a:srgbClr val="0000FF"/>
                </a:solidFill>
              </a:rPr>
              <a:t>Ley General Sanidad (LGS) 14/1986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000" dirty="0" smtClean="0">
                <a:solidFill>
                  <a:srgbClr val="0000FF"/>
                </a:solidFill>
              </a:rPr>
              <a:t>Llei d’Ordenació Sanitaria de C</a:t>
            </a:r>
            <a:r>
              <a:rPr lang="es-ES_tradnl" sz="2000" dirty="0" smtClean="0">
                <a:solidFill>
                  <a:srgbClr val="0000FF"/>
                </a:solidFill>
              </a:rPr>
              <a:t>a</a:t>
            </a:r>
            <a:r>
              <a:rPr lang="ca-ES" sz="2000" dirty="0" smtClean="0">
                <a:solidFill>
                  <a:srgbClr val="0000FF"/>
                </a:solidFill>
              </a:rPr>
              <a:t>talunya (LLOSC) 15/1990</a:t>
            </a:r>
            <a:endParaRPr lang="ca-ES" sz="20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400" b="1" dirty="0" smtClean="0">
                <a:solidFill>
                  <a:srgbClr val="FF0000"/>
                </a:solidFill>
              </a:rPr>
              <a:t>Descentralització</a:t>
            </a:r>
            <a:r>
              <a:rPr lang="ca-ES" sz="2400" b="1" dirty="0" smtClean="0"/>
              <a:t>:</a:t>
            </a:r>
            <a:r>
              <a:rPr lang="ca-ES" sz="2400" dirty="0" smtClean="0"/>
              <a:t> </a:t>
            </a:r>
            <a:r>
              <a:rPr lang="ca-ES" sz="2000" i="1" dirty="0" smtClean="0">
                <a:solidFill>
                  <a:srgbClr val="0000FF"/>
                </a:solidFill>
              </a:rPr>
              <a:t>parcial</a:t>
            </a:r>
            <a:r>
              <a:rPr lang="ca-ES" sz="2000" dirty="0" smtClean="0"/>
              <a:t> de competències a les Comunitats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000" dirty="0" smtClean="0"/>
              <a:t>Autònomes (CCAA): Catalunya 1981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000" b="1" dirty="0" smtClean="0"/>
              <a:t>	Govern Central</a:t>
            </a:r>
            <a:r>
              <a:rPr lang="ca-ES" sz="2000" dirty="0" smtClean="0"/>
              <a:t>: </a:t>
            </a:r>
            <a:r>
              <a:rPr lang="es-MX" sz="2000" dirty="0" smtClean="0">
                <a:solidFill>
                  <a:schemeClr val="tx2"/>
                </a:solidFill>
              </a:rPr>
              <a:t>Legislació bàsica, Finançament, Cartera de 	serveis comuns mínims, Política Farmacèutica, Política 	internacional de salut, Política Educativa) 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s-MX" sz="2000" b="1" dirty="0" smtClean="0">
                <a:solidFill>
                  <a:schemeClr val="tx2"/>
                </a:solidFill>
              </a:rPr>
              <a:t>	CCAA</a:t>
            </a:r>
            <a:r>
              <a:rPr lang="es-MX" sz="2000" dirty="0" smtClean="0">
                <a:solidFill>
                  <a:schemeClr val="tx2"/>
                </a:solidFill>
              </a:rPr>
              <a:t>: Legislació i finançament subsidiari, Salut pública, 	Organizació del Sistema Sanitari, Acreditació i planificació, 	Compra i provisió dels serveis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400" b="1" dirty="0" smtClean="0">
                <a:solidFill>
                  <a:srgbClr val="FF0000"/>
                </a:solidFill>
              </a:rPr>
              <a:t>Cobertura</a:t>
            </a:r>
            <a:r>
              <a:rPr lang="ca-ES" sz="2400" dirty="0" smtClean="0"/>
              <a:t>: </a:t>
            </a:r>
            <a:r>
              <a:rPr lang="ca-ES" sz="2000" dirty="0" smtClean="0">
                <a:solidFill>
                  <a:srgbClr val="0000FF"/>
                </a:solidFill>
              </a:rPr>
              <a:t>modificada en Real Decreto 16/2012: dret limitat als assegurats de la Seguretat Social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400" b="1" dirty="0" smtClean="0">
                <a:solidFill>
                  <a:srgbClr val="FF0000"/>
                </a:solidFill>
              </a:rPr>
              <a:t>Finançament</a:t>
            </a:r>
            <a:r>
              <a:rPr lang="ca-ES" sz="2400" dirty="0" smtClean="0"/>
              <a:t>: IRPF (renda), IVA, altres impostos (compres)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400" b="1" dirty="0" smtClean="0">
                <a:solidFill>
                  <a:srgbClr val="FF0000"/>
                </a:solidFill>
              </a:rPr>
              <a:t>Repagament</a:t>
            </a:r>
            <a:r>
              <a:rPr lang="ca-ES" sz="2400" dirty="0" smtClean="0"/>
              <a:t> (“copagament”):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400" dirty="0" smtClean="0"/>
              <a:t>	</a:t>
            </a:r>
            <a:r>
              <a:rPr lang="ca-ES" sz="2000" dirty="0" smtClean="0">
                <a:solidFill>
                  <a:srgbClr val="0000FF"/>
                </a:solidFill>
              </a:rPr>
              <a:t>farmàcia</a:t>
            </a:r>
            <a:r>
              <a:rPr lang="ca-ES" sz="2000" dirty="0" smtClean="0">
                <a:solidFill>
                  <a:srgbClr val="FF3300"/>
                </a:solidFill>
              </a:rPr>
              <a:t>: </a:t>
            </a:r>
            <a:r>
              <a:rPr lang="ca-ES" sz="2000" dirty="0" smtClean="0">
                <a:solidFill>
                  <a:srgbClr val="000000"/>
                </a:solidFill>
              </a:rPr>
              <a:t>tothom (actius i pensionistes)</a:t>
            </a:r>
            <a:endParaRPr lang="ca-ES" sz="2000" dirty="0" smtClean="0">
              <a:solidFill>
                <a:srgbClr val="FF3300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a-ES" sz="2000" dirty="0" smtClean="0"/>
              <a:t>	</a:t>
            </a:r>
            <a:r>
              <a:rPr lang="ca-ES" sz="2000" dirty="0" smtClean="0">
                <a:solidFill>
                  <a:srgbClr val="0000FF"/>
                </a:solidFill>
              </a:rPr>
              <a:t>serveis sociosanitaris</a:t>
            </a:r>
            <a:r>
              <a:rPr lang="ca-ES" sz="2000" dirty="0" smtClean="0"/>
              <a:t>: llarga estada i hospital de dia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a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1F563E-3BFD-4A99-8D56-91F6F46734EA}" type="slidenum">
              <a:rPr lang="es-ES_tradnl" smtClean="0">
                <a:ea typeface="ＭＳ Ｐゴシック"/>
                <a:cs typeface="ＭＳ Ｐゴシック"/>
              </a:rPr>
              <a:pPr/>
              <a:t>4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>
          <a:xfrm>
            <a:off x="1979613" y="420688"/>
            <a:ext cx="5773741" cy="553998"/>
          </a:xfrm>
        </p:spPr>
        <p:txBody>
          <a:bodyPr wrap="none" lIns="0" tIns="0" rIns="0" bIns="0" anchor="t">
            <a:spAutoFit/>
          </a:bodyPr>
          <a:lstStyle/>
          <a:p>
            <a:pPr algn="l" defTabSz="676275"/>
            <a:r>
              <a:rPr lang="es-ES" sz="3600" b="1" dirty="0" smtClean="0">
                <a:solidFill>
                  <a:srgbClr val="FF3300"/>
                </a:solidFill>
              </a:rPr>
              <a:t>Població assegurada 2014</a:t>
            </a:r>
          </a:p>
        </p:txBody>
      </p:sp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0EFEF"/>
              </a:clrFrom>
              <a:clrTo>
                <a:srgbClr val="F0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225" y="2438400"/>
            <a:ext cx="9251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15345C-AE0A-49F5-A227-93604BD8DEA2}" type="slidenum">
              <a:rPr lang="es-ES_tradnl" smtClean="0">
                <a:ea typeface="ＭＳ Ｐゴシック"/>
                <a:cs typeface="ＭＳ Ｐゴシック"/>
              </a:rPr>
              <a:pPr/>
              <a:t>5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483" y="228600"/>
            <a:ext cx="6108117" cy="553998"/>
          </a:xfrm>
        </p:spPr>
        <p:txBody>
          <a:bodyPr wrap="none" lIns="0" tIns="0" rIns="0" bIns="0" anchor="t">
            <a:spAutoFit/>
          </a:bodyPr>
          <a:lstStyle/>
          <a:p>
            <a:pPr algn="l" defTabSz="676275"/>
            <a:r>
              <a:rPr lang="es-ES" sz="3600" b="1" dirty="0" smtClean="0">
                <a:solidFill>
                  <a:srgbClr val="FF3300"/>
                </a:solidFill>
              </a:rPr>
              <a:t>Pressupost 2015 </a:t>
            </a:r>
            <a:r>
              <a:rPr lang="es-ES" sz="2000" dirty="0" smtClean="0">
                <a:solidFill>
                  <a:srgbClr val="FF3300"/>
                </a:solidFill>
              </a:rPr>
              <a:t>(</a:t>
            </a:r>
            <a:r>
              <a:rPr lang="es-ES_tradnl" sz="2000" dirty="0" smtClean="0">
                <a:solidFill>
                  <a:srgbClr val="FF3300"/>
                </a:solidFill>
              </a:rPr>
              <a:t>8.466.989.744,90€)</a:t>
            </a:r>
            <a:endParaRPr lang="es-ES" sz="2000" dirty="0" smtClean="0">
              <a:solidFill>
                <a:srgbClr val="FF3300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14313" y="685800"/>
            <a:ext cx="8713787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800" b="1" dirty="0">
              <a:solidFill>
                <a:srgbClr val="990000"/>
              </a:solidFill>
            </a:endParaRPr>
          </a:p>
          <a:p>
            <a:r>
              <a:rPr lang="es-ES" sz="1800" b="1" dirty="0">
                <a:solidFill>
                  <a:srgbClr val="FF3300"/>
                </a:solidFill>
              </a:rPr>
              <a:t>40%</a:t>
            </a:r>
            <a:r>
              <a:rPr lang="es-ES" sz="1800" dirty="0"/>
              <a:t> del total pressupost del Govern de Catalunya; </a:t>
            </a:r>
            <a:r>
              <a:rPr lang="es-ES" sz="1800" b="1" dirty="0">
                <a:solidFill>
                  <a:srgbClr val="FF3300"/>
                </a:solidFill>
              </a:rPr>
              <a:t>3,9%</a:t>
            </a:r>
            <a:r>
              <a:rPr lang="es-ES" sz="1800" b="1" dirty="0"/>
              <a:t> /</a:t>
            </a:r>
            <a:r>
              <a:rPr lang="es-ES" sz="1800" dirty="0"/>
              <a:t>PIB de Catalunya</a:t>
            </a:r>
          </a:p>
          <a:p>
            <a:r>
              <a:rPr lang="es-ES" sz="1800" i="1" dirty="0"/>
              <a:t>(2010: 36,37% del presupuesto;4,8% del PIB )</a:t>
            </a:r>
          </a:p>
          <a:p>
            <a:endParaRPr lang="es-ES" sz="800" i="1" dirty="0"/>
          </a:p>
          <a:p>
            <a:r>
              <a:rPr lang="es-ES_tradnl" sz="2000" b="1" dirty="0">
                <a:solidFill>
                  <a:srgbClr val="FF3300"/>
                </a:solidFill>
              </a:rPr>
              <a:t>P</a:t>
            </a:r>
            <a:r>
              <a:rPr lang="es-ES" sz="2000" b="1" dirty="0">
                <a:solidFill>
                  <a:srgbClr val="FF3300"/>
                </a:solidFill>
              </a:rPr>
              <a:t>ressupost per cápita 2015: 1.120,52 € </a:t>
            </a:r>
          </a:p>
          <a:p>
            <a:r>
              <a:rPr lang="es-ES" sz="1800" i="1" dirty="0"/>
              <a:t>(pressupost per cápita 2010: 1.297,45 €; </a:t>
            </a:r>
            <a:r>
              <a:rPr lang="es-ES" sz="1800" b="1" i="1" dirty="0">
                <a:solidFill>
                  <a:srgbClr val="53E615"/>
                </a:solidFill>
              </a:rPr>
              <a:t>despesa real 2010: 1.364,72 €</a:t>
            </a:r>
            <a:r>
              <a:rPr lang="es-ES" sz="1800" i="1" dirty="0"/>
              <a:t>)</a:t>
            </a:r>
            <a:endParaRPr lang="es-ES" sz="1800" b="1" dirty="0">
              <a:solidFill>
                <a:srgbClr val="990000"/>
              </a:solidFill>
            </a:endParaRPr>
          </a:p>
          <a:p>
            <a:r>
              <a:rPr lang="es-ES" sz="1800" b="1" dirty="0">
                <a:solidFill>
                  <a:srgbClr val="990000"/>
                </a:solidFill>
              </a:rPr>
              <a:t>                                                 </a:t>
            </a:r>
          </a:p>
          <a:p>
            <a:r>
              <a:rPr lang="es-ES" sz="1800" b="1" dirty="0">
                <a:solidFill>
                  <a:srgbClr val="990000"/>
                </a:solidFill>
              </a:rPr>
              <a:t>			      </a:t>
            </a:r>
            <a:r>
              <a:rPr lang="es-ES" sz="2000" b="1" dirty="0">
                <a:solidFill>
                  <a:srgbClr val="FF0000"/>
                </a:solidFill>
              </a:rPr>
              <a:t>Distribució funcional </a:t>
            </a:r>
          </a:p>
        </p:txBody>
      </p:sp>
      <p:pic>
        <p:nvPicPr>
          <p:cNvPr id="21508" name="Picture 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9588" y="3624263"/>
            <a:ext cx="5129212" cy="32337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</p:pic>
      <p:sp>
        <p:nvSpPr>
          <p:cNvPr id="21509" name="Rectangle 82"/>
          <p:cNvSpPr>
            <a:spLocks noChangeArrowheads="1"/>
          </p:cNvSpPr>
          <p:nvPr/>
        </p:nvSpPr>
        <p:spPr bwMode="auto">
          <a:xfrm>
            <a:off x="2051050" y="3076575"/>
            <a:ext cx="512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s-ES" sz="1800" b="1" dirty="0">
                <a:solidFill>
                  <a:srgbClr val="FF0000"/>
                </a:solidFill>
              </a:rPr>
              <a:t>2015</a:t>
            </a:r>
            <a:endParaRPr lang="es-ES" sz="1800" dirty="0">
              <a:solidFill>
                <a:srgbClr val="FF0000"/>
              </a:solidFill>
            </a:endParaRPr>
          </a:p>
        </p:txBody>
      </p:sp>
      <p:pic>
        <p:nvPicPr>
          <p:cNvPr id="21510" name="Picture 1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DDDDD"/>
              </a:clrFrom>
              <a:clrTo>
                <a:srgbClr val="DDDD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97263"/>
            <a:ext cx="4802188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3203575" y="3382963"/>
            <a:ext cx="1081088" cy="5032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5181600" y="4191000"/>
            <a:ext cx="1081088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FBF867-B778-4515-926B-75A0F4CD0C36}" type="slidenum">
              <a:rPr lang="es-ES_tradnl" smtClean="0">
                <a:ea typeface="ＭＳ Ｐゴシック"/>
                <a:cs typeface="ＭＳ Ｐゴシック"/>
              </a:rPr>
              <a:pPr/>
              <a:t>6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22530" name="Rectangle 63"/>
          <p:cNvSpPr>
            <a:spLocks noChangeArrowheads="1"/>
          </p:cNvSpPr>
          <p:nvPr/>
        </p:nvSpPr>
        <p:spPr bwMode="auto">
          <a:xfrm>
            <a:off x="789974" y="152400"/>
            <a:ext cx="72872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_tradnl" sz="3600" b="1" dirty="0">
                <a:solidFill>
                  <a:srgbClr val="FF3300"/>
                </a:solidFill>
              </a:rPr>
              <a:t>Esquema</a:t>
            </a:r>
            <a:r>
              <a:rPr lang="es-ES_tradnl" sz="3600" b="1" dirty="0" smtClean="0">
                <a:solidFill>
                  <a:srgbClr val="FF3300"/>
                </a:solidFill>
              </a:rPr>
              <a:t> Sistema </a:t>
            </a:r>
            <a:r>
              <a:rPr lang="es-ES_tradnl" sz="3600" b="1" dirty="0" err="1">
                <a:solidFill>
                  <a:srgbClr val="FF3300"/>
                </a:solidFill>
              </a:rPr>
              <a:t>Sanitari</a:t>
            </a:r>
            <a:r>
              <a:rPr lang="es-ES_tradnl" sz="3600" b="1" dirty="0">
                <a:solidFill>
                  <a:srgbClr val="FF3300"/>
                </a:solidFill>
              </a:rPr>
              <a:t> </a:t>
            </a:r>
            <a:r>
              <a:rPr lang="es-ES_tradnl" sz="3600" b="1" dirty="0" err="1">
                <a:solidFill>
                  <a:srgbClr val="FF3300"/>
                </a:solidFill>
              </a:rPr>
              <a:t>Català</a:t>
            </a:r>
            <a:endParaRPr lang="es-ES_tradnl" sz="3600" dirty="0">
              <a:solidFill>
                <a:srgbClr val="FF3300"/>
              </a:solidFill>
            </a:endParaRPr>
          </a:p>
        </p:txBody>
      </p:sp>
      <p:sp>
        <p:nvSpPr>
          <p:cNvPr id="246859" name="Rectangle 75"/>
          <p:cNvSpPr>
            <a:spLocks noChangeArrowheads="1"/>
          </p:cNvSpPr>
          <p:nvPr/>
        </p:nvSpPr>
        <p:spPr bwMode="auto">
          <a:xfrm rot="5400000">
            <a:off x="8013700" y="5162550"/>
            <a:ext cx="762000" cy="444500"/>
          </a:xfrm>
          <a:prstGeom prst="rect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 defTabSz="676275" eaLnBrk="0" hangingPunct="0">
              <a:defRPr/>
            </a:pPr>
            <a:r>
              <a:rPr lang="es-ES_tradnl" sz="1400" dirty="0">
                <a:effectLst>
                  <a:outerShdw blurRad="38100" dist="38100" dir="2700000" algn="tl">
                    <a:srgbClr val="DDDDDD"/>
                  </a:outerShdw>
                </a:effectLst>
                <a:ea typeface="Osaka" charset="-128"/>
                <a:cs typeface="Osaka" charset="-128"/>
              </a:rPr>
              <a:t>Sector</a:t>
            </a:r>
          </a:p>
          <a:p>
            <a:pPr algn="ctr" defTabSz="676275" eaLnBrk="0" hangingPunct="0">
              <a:defRPr/>
            </a:pPr>
            <a:r>
              <a:rPr lang="es-ES_tradnl" sz="14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Osaka" charset="-128"/>
                <a:cs typeface="Osaka" charset="-128"/>
              </a:rPr>
              <a:t>Privat</a:t>
            </a:r>
            <a:r>
              <a:rPr lang="es-ES_tradnl" sz="1400" dirty="0">
                <a:effectLst>
                  <a:outerShdw blurRad="38100" dist="38100" dir="2700000" algn="tl">
                    <a:srgbClr val="DDDDDD"/>
                  </a:outerShdw>
                </a:effectLst>
                <a:ea typeface="Osaka" charset="-128"/>
                <a:cs typeface="Osaka" charset="-128"/>
              </a:rPr>
              <a:t> </a:t>
            </a:r>
          </a:p>
        </p:txBody>
      </p:sp>
      <p:grpSp>
        <p:nvGrpSpPr>
          <p:cNvPr id="22532" name="Group 42"/>
          <p:cNvGrpSpPr>
            <a:grpSpLocks/>
          </p:cNvGrpSpPr>
          <p:nvPr/>
        </p:nvGrpSpPr>
        <p:grpSpPr bwMode="auto">
          <a:xfrm>
            <a:off x="5508625" y="5100638"/>
            <a:ext cx="2438400" cy="685800"/>
            <a:chOff x="3949" y="3242"/>
            <a:chExt cx="1664" cy="513"/>
          </a:xfrm>
        </p:grpSpPr>
        <p:sp>
          <p:nvSpPr>
            <p:cNvPr id="246827" name="Rectangle 43"/>
            <p:cNvSpPr>
              <a:spLocks noChangeArrowheads="1"/>
            </p:cNvSpPr>
            <p:nvPr/>
          </p:nvSpPr>
          <p:spPr bwMode="auto">
            <a:xfrm>
              <a:off x="3949" y="3242"/>
              <a:ext cx="1664" cy="513"/>
            </a:xfrm>
            <a:prstGeom prst="rect">
              <a:avLst/>
            </a:prstGeom>
            <a:solidFill>
              <a:srgbClr val="EFC9CD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s-ES_tradnl" sz="18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828" name="Rectangle 44"/>
            <p:cNvSpPr>
              <a:spLocks noChangeArrowheads="1"/>
            </p:cNvSpPr>
            <p:nvPr/>
          </p:nvSpPr>
          <p:spPr bwMode="auto">
            <a:xfrm>
              <a:off x="3949" y="3242"/>
              <a:ext cx="1664" cy="513"/>
            </a:xfrm>
            <a:prstGeom prst="rect">
              <a:avLst/>
            </a:prstGeom>
            <a:solidFill>
              <a:srgbClr val="EFC9CD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s-ES_tradnl" sz="180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2533" name="Rectangle 51"/>
          <p:cNvSpPr>
            <a:spLocks noChangeArrowheads="1"/>
          </p:cNvSpPr>
          <p:nvPr/>
        </p:nvSpPr>
        <p:spPr bwMode="auto">
          <a:xfrm>
            <a:off x="6018213" y="26193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_tradnl" sz="1600">
                <a:solidFill>
                  <a:srgbClr val="000000"/>
                </a:solidFill>
              </a:rPr>
              <a:t>70%</a:t>
            </a:r>
            <a:endParaRPr lang="es-ES_tradnl" sz="1800"/>
          </a:p>
        </p:txBody>
      </p:sp>
      <p:sp>
        <p:nvSpPr>
          <p:cNvPr id="246861" name="Rectangle 77"/>
          <p:cNvSpPr>
            <a:spLocks noChangeArrowheads="1"/>
          </p:cNvSpPr>
          <p:nvPr/>
        </p:nvSpPr>
        <p:spPr bwMode="auto">
          <a:xfrm>
            <a:off x="6346825" y="817563"/>
            <a:ext cx="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>
              <a:defRPr/>
            </a:pPr>
            <a:endParaRPr lang="es-ES_tradnl" sz="1600" b="1" dirty="0">
              <a:solidFill>
                <a:schemeClr val="accent4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5" name="Rectangle 78"/>
          <p:cNvSpPr>
            <a:spLocks noChangeArrowheads="1"/>
          </p:cNvSpPr>
          <p:nvPr/>
        </p:nvSpPr>
        <p:spPr bwMode="auto">
          <a:xfrm>
            <a:off x="5580063" y="908050"/>
            <a:ext cx="2155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_tradnl" sz="1600" b="1" dirty="0" err="1">
                <a:solidFill>
                  <a:srgbClr val="0000FF"/>
                </a:solidFill>
              </a:rPr>
              <a:t>Proveïdors</a:t>
            </a:r>
            <a:r>
              <a:rPr lang="es-ES_tradnl" sz="1600" b="1" dirty="0">
                <a:solidFill>
                  <a:srgbClr val="0000FF"/>
                </a:solidFill>
              </a:rPr>
              <a:t> de </a:t>
            </a:r>
            <a:r>
              <a:rPr lang="es-ES_tradnl" sz="1600" b="1" dirty="0" err="1">
                <a:solidFill>
                  <a:srgbClr val="0000FF"/>
                </a:solidFill>
              </a:rPr>
              <a:t>Serveis</a:t>
            </a:r>
            <a:endParaRPr lang="es-ES_tradnl" sz="1600" b="1" dirty="0">
              <a:solidFill>
                <a:srgbClr val="0000FF"/>
              </a:solidFill>
            </a:endParaRPr>
          </a:p>
        </p:txBody>
      </p:sp>
      <p:sp>
        <p:nvSpPr>
          <p:cNvPr id="22536" name="Rectangle 79"/>
          <p:cNvSpPr>
            <a:spLocks noChangeArrowheads="1"/>
          </p:cNvSpPr>
          <p:nvPr/>
        </p:nvSpPr>
        <p:spPr bwMode="auto">
          <a:xfrm>
            <a:off x="2887663" y="923925"/>
            <a:ext cx="1493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_tradnl" sz="1600" b="1" dirty="0" err="1">
                <a:solidFill>
                  <a:srgbClr val="0000FF"/>
                </a:solidFill>
              </a:rPr>
              <a:t>Asseguradores</a:t>
            </a:r>
            <a:endParaRPr lang="es-ES_tradnl" sz="1800" b="1" dirty="0">
              <a:solidFill>
                <a:srgbClr val="0000FF"/>
              </a:solidFill>
            </a:endParaRPr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626850" y="1350460"/>
            <a:ext cx="1122785" cy="4334879"/>
            <a:chOff x="203" y="1083"/>
            <a:chExt cx="1508" cy="2688"/>
          </a:xfrm>
          <a:effectLst>
            <a:glow rad="63500">
              <a:schemeClr val="accent1">
                <a:alpha val="75000"/>
              </a:schemeClr>
            </a:glow>
          </a:effectLst>
        </p:grpSpPr>
        <p:sp>
          <p:nvSpPr>
            <p:cNvPr id="246865" name="Rectangle 81"/>
            <p:cNvSpPr>
              <a:spLocks noChangeArrowheads="1"/>
            </p:cNvSpPr>
            <p:nvPr/>
          </p:nvSpPr>
          <p:spPr bwMode="auto">
            <a:xfrm>
              <a:off x="203" y="1083"/>
              <a:ext cx="1508" cy="2688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  <p:sp>
          <p:nvSpPr>
            <p:cNvPr id="246866" name="Rectangle 82"/>
            <p:cNvSpPr>
              <a:spLocks noChangeArrowheads="1"/>
            </p:cNvSpPr>
            <p:nvPr/>
          </p:nvSpPr>
          <p:spPr bwMode="auto">
            <a:xfrm>
              <a:off x="203" y="1083"/>
              <a:ext cx="1508" cy="2688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</p:grpSp>
      <p:sp>
        <p:nvSpPr>
          <p:cNvPr id="246867" name="Rectangle 83"/>
          <p:cNvSpPr>
            <a:spLocks noChangeArrowheads="1"/>
          </p:cNvSpPr>
          <p:nvPr/>
        </p:nvSpPr>
        <p:spPr bwMode="auto">
          <a:xfrm>
            <a:off x="685800" y="3048000"/>
            <a:ext cx="911225" cy="5540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>
            <a:spAutoFit/>
          </a:bodyPr>
          <a:lstStyle/>
          <a:p>
            <a:pPr defTabSz="676275" eaLnBrk="0" hangingPunct="0">
              <a:defRPr/>
            </a:pPr>
            <a:r>
              <a:rPr lang="es-ES_tradnl" sz="1800" b="1" dirty="0" err="1">
                <a:solidFill>
                  <a:srgbClr val="FF0000"/>
                </a:solidFill>
                <a:ea typeface="Osaka" charset="-128"/>
                <a:cs typeface="Osaka" charset="-128"/>
              </a:rPr>
              <a:t>Ciutadà</a:t>
            </a:r>
            <a:r>
              <a:rPr lang="es-ES_tradnl" sz="1800" b="1" dirty="0">
                <a:solidFill>
                  <a:srgbClr val="FF0000"/>
                </a:solidFill>
                <a:ea typeface="Osaka" charset="-128"/>
                <a:cs typeface="Osaka" charset="-128"/>
              </a:rPr>
              <a:t>, </a:t>
            </a:r>
          </a:p>
          <a:p>
            <a:pPr defTabSz="676275" eaLnBrk="0" hangingPunct="0">
              <a:defRPr/>
            </a:pPr>
            <a:endParaRPr lang="es-ES_tradnl" sz="1800" b="1" dirty="0">
              <a:solidFill>
                <a:srgbClr val="FF0000"/>
              </a:solidFill>
              <a:ea typeface="Osaka" charset="-128"/>
              <a:cs typeface="Osaka" charset="-128"/>
            </a:endParaRP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2464921" y="1347203"/>
            <a:ext cx="2210368" cy="3636545"/>
            <a:chOff x="2023" y="1083"/>
            <a:chExt cx="1508" cy="1676"/>
          </a:xfrm>
          <a:effectLst>
            <a:glow rad="63500">
              <a:schemeClr val="accent1">
                <a:alpha val="75000"/>
              </a:schemeClr>
            </a:glow>
          </a:effectLst>
        </p:grpSpPr>
        <p:sp>
          <p:nvSpPr>
            <p:cNvPr id="246870" name="Rectangle 86"/>
            <p:cNvSpPr>
              <a:spLocks noChangeArrowheads="1"/>
            </p:cNvSpPr>
            <p:nvPr/>
          </p:nvSpPr>
          <p:spPr bwMode="auto">
            <a:xfrm>
              <a:off x="2023" y="1083"/>
              <a:ext cx="1508" cy="167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  <p:sp>
          <p:nvSpPr>
            <p:cNvPr id="246871" name="Rectangle 87"/>
            <p:cNvSpPr>
              <a:spLocks noChangeArrowheads="1"/>
            </p:cNvSpPr>
            <p:nvPr/>
          </p:nvSpPr>
          <p:spPr bwMode="auto">
            <a:xfrm>
              <a:off x="2023" y="1083"/>
              <a:ext cx="1508" cy="167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</p:grpSp>
      <p:sp>
        <p:nvSpPr>
          <p:cNvPr id="246872" name="Rectangle 88"/>
          <p:cNvSpPr>
            <a:spLocks noChangeArrowheads="1"/>
          </p:cNvSpPr>
          <p:nvPr/>
        </p:nvSpPr>
        <p:spPr bwMode="auto">
          <a:xfrm>
            <a:off x="2590800" y="2401888"/>
            <a:ext cx="1981200" cy="116955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 defTabSz="676275" eaLnBrk="0" hangingPunct="0">
              <a:defRPr/>
            </a:pPr>
            <a:r>
              <a:rPr lang="es-ES_tradnl" sz="2000" b="1" i="1" dirty="0" err="1" smtClean="0">
                <a:solidFill>
                  <a:srgbClr val="0066FF"/>
                </a:solidFill>
                <a:ea typeface="Osaka" charset="-128"/>
                <a:cs typeface="Osaka" charset="-128"/>
              </a:rPr>
              <a:t>CatSalut</a:t>
            </a:r>
            <a:endParaRPr lang="es-ES_tradnl" sz="2000" b="1" i="1" dirty="0" smtClean="0">
              <a:solidFill>
                <a:srgbClr val="0066FF"/>
              </a:solidFill>
              <a:ea typeface="Osaka" charset="-128"/>
              <a:cs typeface="Osaka" charset="-128"/>
            </a:endParaRPr>
          </a:p>
          <a:p>
            <a:pPr algn="ctr" defTabSz="676275" eaLnBrk="0" hangingPunct="0">
              <a:defRPr/>
            </a:pPr>
            <a:endParaRPr lang="es-ES_tradnl" sz="2000" b="1" i="1" dirty="0" smtClean="0">
              <a:solidFill>
                <a:srgbClr val="0066FF"/>
              </a:solidFill>
              <a:ea typeface="Osaka" charset="-128"/>
              <a:cs typeface="Osaka" charset="-128"/>
            </a:endParaRPr>
          </a:p>
          <a:p>
            <a:pPr algn="ctr" defTabSz="676275" eaLnBrk="0" hangingPunct="0">
              <a:defRPr/>
            </a:pPr>
            <a:r>
              <a:rPr lang="es-ES_tradnl" sz="1800" dirty="0" smtClean="0">
                <a:solidFill>
                  <a:srgbClr val="0066FF"/>
                </a:solidFill>
                <a:ea typeface="Osaka" charset="-128"/>
                <a:cs typeface="Osaka" charset="-128"/>
              </a:rPr>
              <a:t>(</a:t>
            </a:r>
            <a:r>
              <a:rPr lang="es-ES_tradnl" sz="1800" dirty="0" err="1" smtClean="0">
                <a:solidFill>
                  <a:srgbClr val="0066FF"/>
                </a:solidFill>
                <a:ea typeface="Osaka" charset="-128"/>
                <a:cs typeface="Osaka" charset="-128"/>
              </a:rPr>
              <a:t>Servei</a:t>
            </a:r>
            <a:r>
              <a:rPr lang="es-ES_tradnl" sz="1800" dirty="0" smtClean="0">
                <a:solidFill>
                  <a:srgbClr val="0066FF"/>
                </a:solidFill>
                <a:ea typeface="Osaka" charset="-128"/>
                <a:cs typeface="Osaka" charset="-128"/>
              </a:rPr>
              <a:t> </a:t>
            </a:r>
            <a:r>
              <a:rPr lang="es-ES_tradnl" sz="1800" dirty="0" err="1">
                <a:solidFill>
                  <a:srgbClr val="0066FF"/>
                </a:solidFill>
                <a:ea typeface="Osaka" charset="-128"/>
                <a:cs typeface="Osaka" charset="-128"/>
              </a:rPr>
              <a:t>Català</a:t>
            </a:r>
            <a:r>
              <a:rPr lang="es-ES_tradnl" sz="1800" dirty="0">
                <a:solidFill>
                  <a:srgbClr val="0066FF"/>
                </a:solidFill>
                <a:ea typeface="Osaka" charset="-128"/>
                <a:cs typeface="Osaka" charset="-128"/>
              </a:rPr>
              <a:t> </a:t>
            </a:r>
          </a:p>
          <a:p>
            <a:pPr algn="ctr" defTabSz="676275" eaLnBrk="0" hangingPunct="0">
              <a:defRPr/>
            </a:pPr>
            <a:r>
              <a:rPr lang="es-ES_tradnl" sz="1800" dirty="0">
                <a:solidFill>
                  <a:srgbClr val="0066FF"/>
                </a:solidFill>
                <a:ea typeface="Osaka" charset="-128"/>
                <a:cs typeface="Osaka" charset="-128"/>
              </a:rPr>
              <a:t>de la </a:t>
            </a:r>
            <a:r>
              <a:rPr lang="es-ES_tradnl" sz="1800" dirty="0" err="1">
                <a:solidFill>
                  <a:srgbClr val="0066FF"/>
                </a:solidFill>
                <a:ea typeface="Osaka" charset="-128"/>
                <a:cs typeface="Osaka" charset="-128"/>
              </a:rPr>
              <a:t>Salut</a:t>
            </a:r>
            <a:r>
              <a:rPr lang="es-ES_tradnl" sz="1800" dirty="0" smtClean="0">
                <a:solidFill>
                  <a:srgbClr val="0066FF"/>
                </a:solidFill>
                <a:ea typeface="Osaka" charset="-128"/>
                <a:cs typeface="Osaka" charset="-128"/>
              </a:rPr>
              <a:t> - SCS)</a:t>
            </a:r>
          </a:p>
        </p:txBody>
      </p:sp>
      <p:sp>
        <p:nvSpPr>
          <p:cNvPr id="85020" name="Rectangle 107"/>
          <p:cNvSpPr>
            <a:spLocks noChangeArrowheads="1"/>
          </p:cNvSpPr>
          <p:nvPr/>
        </p:nvSpPr>
        <p:spPr bwMode="auto">
          <a:xfrm>
            <a:off x="5651500" y="5157788"/>
            <a:ext cx="22336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 defTabSz="676275" eaLnBrk="0" hangingPunct="0">
              <a:defRPr/>
            </a:pPr>
            <a:r>
              <a:rPr lang="es-ES_tradnl" sz="1600" dirty="0">
                <a:ea typeface="Osaka" charset="-128"/>
                <a:cs typeface="Osaka" charset="-128"/>
              </a:rPr>
              <a:t>No </a:t>
            </a:r>
            <a:r>
              <a:rPr lang="es-ES_tradnl" sz="1600" dirty="0" err="1">
                <a:ea typeface="Osaka" charset="-128"/>
                <a:cs typeface="Osaka" charset="-128"/>
              </a:rPr>
              <a:t>concertats</a:t>
            </a:r>
            <a:endParaRPr lang="es-ES_tradnl" sz="1600" dirty="0">
              <a:ea typeface="Osaka" charset="-128"/>
              <a:cs typeface="Osaka" charset="-128"/>
            </a:endParaRPr>
          </a:p>
          <a:p>
            <a:pPr algn="ctr" defTabSz="676275" eaLnBrk="0" hangingPunct="0">
              <a:defRPr/>
            </a:pPr>
            <a:r>
              <a:rPr lang="es-ES_tradnl" sz="1600" b="1" dirty="0">
                <a:ea typeface="Osaka" charset="-128"/>
                <a:cs typeface="Osaka" charset="-128"/>
              </a:rPr>
              <a:t>10% </a:t>
            </a:r>
            <a:r>
              <a:rPr lang="es-ES_tradnl" sz="1400" b="1" i="1" dirty="0">
                <a:ea typeface="Osaka" charset="-128"/>
                <a:cs typeface="Osaka" charset="-128"/>
              </a:rPr>
              <a:t>(</a:t>
            </a:r>
            <a:r>
              <a:rPr lang="es-ES_tradnl" sz="1400" b="1" i="1" dirty="0" err="1">
                <a:ea typeface="Osaka" charset="-128"/>
                <a:cs typeface="Osaka" charset="-128"/>
              </a:rPr>
              <a:t>privats</a:t>
            </a:r>
            <a:r>
              <a:rPr lang="es-ES_tradnl" sz="1400" b="1" i="1" dirty="0">
                <a:ea typeface="Osaka" charset="-128"/>
                <a:cs typeface="Osaka" charset="-128"/>
              </a:rPr>
              <a:t>)</a:t>
            </a:r>
            <a:endParaRPr lang="es-ES_tradnl" sz="1600" b="1" dirty="0">
              <a:ea typeface="Osaka" charset="-128"/>
              <a:cs typeface="Osaka" charset="-128"/>
            </a:endParaRPr>
          </a:p>
        </p:txBody>
      </p:sp>
      <p:grpSp>
        <p:nvGrpSpPr>
          <p:cNvPr id="6" name="Group 109"/>
          <p:cNvGrpSpPr>
            <a:grpSpLocks/>
          </p:cNvGrpSpPr>
          <p:nvPr/>
        </p:nvGrpSpPr>
        <p:grpSpPr bwMode="auto">
          <a:xfrm>
            <a:off x="5514738" y="2418149"/>
            <a:ext cx="2438630" cy="2572492"/>
            <a:chOff x="3947" y="1716"/>
            <a:chExt cx="1664" cy="1452"/>
          </a:xfrm>
          <a:effectLst>
            <a:glow rad="63500">
              <a:schemeClr val="accent1">
                <a:alpha val="75000"/>
              </a:schemeClr>
            </a:glow>
          </a:effectLst>
        </p:grpSpPr>
        <p:sp>
          <p:nvSpPr>
            <p:cNvPr id="246894" name="Rectangle 110"/>
            <p:cNvSpPr>
              <a:spLocks noChangeArrowheads="1"/>
            </p:cNvSpPr>
            <p:nvPr/>
          </p:nvSpPr>
          <p:spPr bwMode="auto">
            <a:xfrm>
              <a:off x="3947" y="1716"/>
              <a:ext cx="1664" cy="145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  <p:sp>
          <p:nvSpPr>
            <p:cNvPr id="246895" name="Rectangle 111"/>
            <p:cNvSpPr>
              <a:spLocks noChangeArrowheads="1"/>
            </p:cNvSpPr>
            <p:nvPr/>
          </p:nvSpPr>
          <p:spPr bwMode="auto">
            <a:xfrm>
              <a:off x="3947" y="1716"/>
              <a:ext cx="1664" cy="145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</p:grpSp>
      <p:sp>
        <p:nvSpPr>
          <p:cNvPr id="22543" name="Rectangle 112"/>
          <p:cNvSpPr>
            <a:spLocks noChangeArrowheads="1"/>
          </p:cNvSpPr>
          <p:nvPr/>
        </p:nvSpPr>
        <p:spPr bwMode="auto">
          <a:xfrm>
            <a:off x="5638800" y="2609671"/>
            <a:ext cx="2178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676275" eaLnBrk="0" hangingPunct="0"/>
            <a:r>
              <a:rPr lang="es-ES_tradnl" sz="1600" b="1" dirty="0" err="1" smtClean="0">
                <a:solidFill>
                  <a:srgbClr val="0066FF"/>
                </a:solidFill>
              </a:rPr>
              <a:t>Concertats</a:t>
            </a:r>
            <a:r>
              <a:rPr lang="es-ES_tradnl" sz="1600" b="1" dirty="0" smtClean="0">
                <a:solidFill>
                  <a:srgbClr val="0066FF"/>
                </a:solidFill>
              </a:rPr>
              <a:t>/ </a:t>
            </a:r>
            <a:r>
              <a:rPr lang="es-ES_tradnl" sz="1600" b="1" dirty="0" err="1" smtClean="0">
                <a:solidFill>
                  <a:srgbClr val="0066FF"/>
                </a:solidFill>
              </a:rPr>
              <a:t>Contractats</a:t>
            </a:r>
            <a:endParaRPr lang="es-ES_tradnl" sz="1600" b="1" dirty="0" smtClean="0">
              <a:solidFill>
                <a:srgbClr val="0066FF"/>
              </a:solidFill>
            </a:endParaRPr>
          </a:p>
          <a:p>
            <a:pPr algn="ctr" defTabSz="676275" eaLnBrk="0" hangingPunct="0"/>
            <a:endParaRPr lang="es-ES_tradnl" sz="1600" b="1" dirty="0">
              <a:solidFill>
                <a:srgbClr val="0066FF"/>
              </a:solidFill>
            </a:endParaRPr>
          </a:p>
          <a:p>
            <a:pPr algn="ctr" defTabSz="676275" eaLnBrk="0" hangingPunct="0"/>
            <a:r>
              <a:rPr lang="es-ES_tradnl" sz="1600" b="1" dirty="0"/>
              <a:t>70 % (AP:21%)</a:t>
            </a:r>
          </a:p>
          <a:p>
            <a:pPr algn="ctr" defTabSz="676275" eaLnBrk="0" hangingPunct="0"/>
            <a:r>
              <a:rPr lang="es-ES_tradnl" sz="1400" b="1" i="1" dirty="0"/>
              <a:t>(</a:t>
            </a:r>
            <a:r>
              <a:rPr lang="es-ES_tradnl" sz="1400" b="1" i="1" dirty="0" err="1"/>
              <a:t>públics</a:t>
            </a:r>
            <a:r>
              <a:rPr lang="es-ES_tradnl" sz="1400" b="1" i="1" dirty="0"/>
              <a:t> </a:t>
            </a:r>
            <a:r>
              <a:rPr lang="es-ES_tradnl" sz="1400" b="1" i="1" dirty="0" err="1"/>
              <a:t>i</a:t>
            </a:r>
            <a:r>
              <a:rPr lang="es-ES_tradnl" sz="1400" b="1" i="1" dirty="0"/>
              <a:t> </a:t>
            </a:r>
            <a:r>
              <a:rPr lang="es-ES_tradnl" sz="1400" b="1" i="1" dirty="0" err="1"/>
              <a:t>privats</a:t>
            </a:r>
            <a:r>
              <a:rPr lang="es-ES_tradnl" sz="1400" b="1" i="1" dirty="0"/>
              <a:t>)</a:t>
            </a:r>
          </a:p>
        </p:txBody>
      </p: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5514738" y="1386061"/>
            <a:ext cx="2438630" cy="864955"/>
            <a:chOff x="6265862" y="1083"/>
            <a:chExt cx="2641600" cy="588"/>
          </a:xfrm>
          <a:effectLst>
            <a:glow rad="63500">
              <a:schemeClr val="accent1">
                <a:alpha val="75000"/>
              </a:schemeClr>
            </a:glow>
          </a:effectLst>
        </p:grpSpPr>
        <p:sp>
          <p:nvSpPr>
            <p:cNvPr id="246899" name="Rectangle 115"/>
            <p:cNvSpPr>
              <a:spLocks noChangeArrowheads="1"/>
            </p:cNvSpPr>
            <p:nvPr/>
          </p:nvSpPr>
          <p:spPr bwMode="auto">
            <a:xfrm>
              <a:off x="6265862" y="1083"/>
              <a:ext cx="2641600" cy="588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  <p:sp>
          <p:nvSpPr>
            <p:cNvPr id="246900" name="Rectangle 116"/>
            <p:cNvSpPr>
              <a:spLocks noChangeArrowheads="1"/>
            </p:cNvSpPr>
            <p:nvPr/>
          </p:nvSpPr>
          <p:spPr bwMode="auto">
            <a:xfrm>
              <a:off x="6265862" y="1083"/>
              <a:ext cx="2641600" cy="588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endParaRPr lang="es-ES_tradnl" sz="1800"/>
            </a:p>
          </p:txBody>
        </p:sp>
      </p:grpSp>
      <p:sp>
        <p:nvSpPr>
          <p:cNvPr id="22545" name="Rectangle 117"/>
          <p:cNvSpPr>
            <a:spLocks noChangeArrowheads="1"/>
          </p:cNvSpPr>
          <p:nvPr/>
        </p:nvSpPr>
        <p:spPr bwMode="auto">
          <a:xfrm>
            <a:off x="5867400" y="1471613"/>
            <a:ext cx="1619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676275" eaLnBrk="0" hangingPunct="0"/>
            <a:r>
              <a:rPr lang="es-ES_tradnl" sz="1600" b="1">
                <a:solidFill>
                  <a:srgbClr val="0066FF"/>
                </a:solidFill>
              </a:rPr>
              <a:t>Institut Català </a:t>
            </a:r>
          </a:p>
          <a:p>
            <a:pPr algn="ctr" defTabSz="676275" eaLnBrk="0" hangingPunct="0"/>
            <a:r>
              <a:rPr lang="es-ES_tradnl" sz="1600" b="1">
                <a:solidFill>
                  <a:srgbClr val="0066FF"/>
                </a:solidFill>
              </a:rPr>
              <a:t>de la Salud (ICS)</a:t>
            </a:r>
          </a:p>
          <a:p>
            <a:pPr algn="ctr" defTabSz="676275" eaLnBrk="0" hangingPunct="0"/>
            <a:r>
              <a:rPr lang="es-ES_tradnl" sz="1600" b="1"/>
              <a:t>20% (AP:79%)</a:t>
            </a:r>
          </a:p>
        </p:txBody>
      </p:sp>
      <p:sp>
        <p:nvSpPr>
          <p:cNvPr id="22546" name="Cheurón 118"/>
          <p:cNvSpPr>
            <a:spLocks noChangeArrowheads="1"/>
          </p:cNvSpPr>
          <p:nvPr/>
        </p:nvSpPr>
        <p:spPr bwMode="auto">
          <a:xfrm>
            <a:off x="4859338" y="1639888"/>
            <a:ext cx="352425" cy="533400"/>
          </a:xfrm>
          <a:prstGeom prst="chevron">
            <a:avLst>
              <a:gd name="adj" fmla="val 50000"/>
            </a:avLst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defTabSz="676275" eaLnBrk="0" hangingPunct="0"/>
            <a:endParaRPr lang="es-ES" sz="1800"/>
          </a:p>
        </p:txBody>
      </p:sp>
      <p:sp>
        <p:nvSpPr>
          <p:cNvPr id="22547" name="Cheurón 119"/>
          <p:cNvSpPr>
            <a:spLocks noChangeArrowheads="1"/>
          </p:cNvSpPr>
          <p:nvPr/>
        </p:nvSpPr>
        <p:spPr bwMode="auto">
          <a:xfrm rot="-2000292">
            <a:off x="4729163" y="4503738"/>
            <a:ext cx="663575" cy="260350"/>
          </a:xfrm>
          <a:prstGeom prst="chevron">
            <a:avLst>
              <a:gd name="adj" fmla="val 95980"/>
            </a:avLst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defTabSz="676275" eaLnBrk="0" hangingPunct="0"/>
            <a:endParaRPr lang="es-ES" sz="1800"/>
          </a:p>
        </p:txBody>
      </p:sp>
      <p:sp>
        <p:nvSpPr>
          <p:cNvPr id="22548" name="Cheurón 120"/>
          <p:cNvSpPr>
            <a:spLocks noChangeArrowheads="1"/>
          </p:cNvSpPr>
          <p:nvPr/>
        </p:nvSpPr>
        <p:spPr bwMode="auto">
          <a:xfrm>
            <a:off x="4859338" y="3011488"/>
            <a:ext cx="352425" cy="533400"/>
          </a:xfrm>
          <a:prstGeom prst="chevron">
            <a:avLst>
              <a:gd name="adj" fmla="val 50000"/>
            </a:avLst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defTabSz="676275" eaLnBrk="0" hangingPunct="0"/>
            <a:endParaRPr lang="es-ES" sz="1800"/>
          </a:p>
        </p:txBody>
      </p:sp>
      <p:sp>
        <p:nvSpPr>
          <p:cNvPr id="22549" name="Cheurón 121"/>
          <p:cNvSpPr>
            <a:spLocks noChangeArrowheads="1"/>
          </p:cNvSpPr>
          <p:nvPr/>
        </p:nvSpPr>
        <p:spPr bwMode="auto">
          <a:xfrm>
            <a:off x="1903413" y="2478088"/>
            <a:ext cx="350837" cy="533400"/>
          </a:xfrm>
          <a:prstGeom prst="chevron">
            <a:avLst>
              <a:gd name="adj" fmla="val 50000"/>
            </a:avLst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defTabSz="676275" eaLnBrk="0" hangingPunct="0"/>
            <a:endParaRPr lang="es-ES" sz="1800">
              <a:solidFill>
                <a:srgbClr val="8F1736"/>
              </a:solidFill>
            </a:endParaRPr>
          </a:p>
        </p:txBody>
      </p:sp>
      <p:sp>
        <p:nvSpPr>
          <p:cNvPr id="22550" name="Cheurón 122"/>
          <p:cNvSpPr>
            <a:spLocks noChangeArrowheads="1"/>
          </p:cNvSpPr>
          <p:nvPr/>
        </p:nvSpPr>
        <p:spPr bwMode="auto">
          <a:xfrm>
            <a:off x="1903413" y="5056188"/>
            <a:ext cx="350837" cy="533400"/>
          </a:xfrm>
          <a:prstGeom prst="chevron">
            <a:avLst>
              <a:gd name="adj" fmla="val 50000"/>
            </a:avLst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defTabSz="676275" eaLnBrk="0" hangingPunct="0"/>
            <a:endParaRPr lang="es-ES" sz="1800"/>
          </a:p>
        </p:txBody>
      </p:sp>
      <p:sp>
        <p:nvSpPr>
          <p:cNvPr id="22551" name="Cheurón 123"/>
          <p:cNvSpPr>
            <a:spLocks noChangeArrowheads="1"/>
          </p:cNvSpPr>
          <p:nvPr/>
        </p:nvSpPr>
        <p:spPr bwMode="auto">
          <a:xfrm>
            <a:off x="4859338" y="5145088"/>
            <a:ext cx="352425" cy="533400"/>
          </a:xfrm>
          <a:prstGeom prst="chevron">
            <a:avLst>
              <a:gd name="adj" fmla="val 50000"/>
            </a:avLst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pPr defTabSz="676275" eaLnBrk="0" hangingPunct="0"/>
            <a:endParaRPr lang="es-ES" sz="1800"/>
          </a:p>
        </p:txBody>
      </p:sp>
      <p:sp>
        <p:nvSpPr>
          <p:cNvPr id="2" name="Rectangle 75"/>
          <p:cNvSpPr>
            <a:spLocks noChangeArrowheads="1"/>
          </p:cNvSpPr>
          <p:nvPr/>
        </p:nvSpPr>
        <p:spPr bwMode="auto">
          <a:xfrm rot="5400000">
            <a:off x="6594475" y="2971800"/>
            <a:ext cx="3600450" cy="444500"/>
          </a:xfrm>
          <a:prstGeom prst="rect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 defTabSz="676275" eaLnBrk="0" hangingPunct="0">
              <a:defRPr/>
            </a:pPr>
            <a:r>
              <a:rPr lang="ca-E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 Sanitari Integral d’Utilització Pública (SISCAT</a:t>
            </a:r>
            <a:r>
              <a:rPr lang="ca-E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pSp>
        <p:nvGrpSpPr>
          <p:cNvPr id="22553" name="Group 31"/>
          <p:cNvGrpSpPr>
            <a:grpSpLocks/>
          </p:cNvGrpSpPr>
          <p:nvPr/>
        </p:nvGrpSpPr>
        <p:grpSpPr bwMode="auto">
          <a:xfrm>
            <a:off x="684213" y="5859463"/>
            <a:ext cx="7920037" cy="522287"/>
            <a:chOff x="3211513" y="3122"/>
            <a:chExt cx="2393950" cy="649"/>
          </a:xfrm>
        </p:grpSpPr>
        <p:grpSp>
          <p:nvGrpSpPr>
            <p:cNvPr id="22559" name="Rectangle 32"/>
            <p:cNvGrpSpPr>
              <a:grpSpLocks/>
            </p:cNvGrpSpPr>
            <p:nvPr/>
          </p:nvGrpSpPr>
          <p:grpSpPr bwMode="auto">
            <a:xfrm>
              <a:off x="3190177" y="3110"/>
              <a:ext cx="2426208" cy="668"/>
              <a:chOff x="2493264" y="5084064"/>
              <a:chExt cx="2426208" cy="1176528"/>
            </a:xfrm>
          </p:grpSpPr>
          <p:pic>
            <p:nvPicPr>
              <p:cNvPr id="22563" name="Rectangle 32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93264" y="5084064"/>
                <a:ext cx="2426208" cy="117652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0000">
                    <a:alpha val="74997"/>
                  </a:srgbClr>
                </a:prstShdw>
              </a:effectLst>
            </p:spPr>
          </p:pic>
          <p:sp>
            <p:nvSpPr>
              <p:cNvPr id="22564" name="Text Box 47"/>
              <p:cNvSpPr txBox="1">
                <a:spLocks noChangeArrowheads="1"/>
              </p:cNvSpPr>
              <p:nvPr/>
            </p:nvSpPr>
            <p:spPr bwMode="auto">
              <a:xfrm>
                <a:off x="2514600" y="5105400"/>
                <a:ext cx="2393950" cy="11430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0000">
                    <a:alpha val="74997"/>
                  </a:srgbClr>
                </a:prstShdw>
              </a:effectLst>
            </p:spPr>
            <p:txBody>
              <a:bodyPr/>
              <a:lstStyle/>
              <a:p>
                <a:pPr eaLnBrk="0" hangingPunct="0"/>
                <a:endParaRPr lang="es-ES" sz="1800"/>
              </a:p>
            </p:txBody>
          </p:sp>
        </p:grpSp>
        <p:grpSp>
          <p:nvGrpSpPr>
            <p:cNvPr id="22560" name="Rectangle 33"/>
            <p:cNvGrpSpPr>
              <a:grpSpLocks/>
            </p:cNvGrpSpPr>
            <p:nvPr/>
          </p:nvGrpSpPr>
          <p:grpSpPr bwMode="auto">
            <a:xfrm>
              <a:off x="3184081" y="3106"/>
              <a:ext cx="2438400" cy="675"/>
              <a:chOff x="2487168" y="5077968"/>
              <a:chExt cx="2438400" cy="1188720"/>
            </a:xfrm>
          </p:grpSpPr>
          <p:pic>
            <p:nvPicPr>
              <p:cNvPr id="22561" name="Rectangle 33"/>
              <p:cNvPicPr>
                <a:picLocks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87168" y="5077968"/>
                <a:ext cx="2438400" cy="118872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0000">
                    <a:alpha val="74997"/>
                  </a:srgbClr>
                </a:prstShdw>
              </a:effectLst>
            </p:spPr>
          </p:pic>
          <p:sp>
            <p:nvSpPr>
              <p:cNvPr id="22562" name="Text Box 50"/>
              <p:cNvSpPr txBox="1">
                <a:spLocks noChangeArrowheads="1"/>
              </p:cNvSpPr>
              <p:nvPr/>
            </p:nvSpPr>
            <p:spPr bwMode="auto">
              <a:xfrm>
                <a:off x="2514600" y="5105400"/>
                <a:ext cx="2393950" cy="11430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0000">
                    <a:alpha val="74997"/>
                  </a:srgbClr>
                </a:prstShdw>
              </a:effectLst>
            </p:spPr>
            <p:txBody>
              <a:bodyPr/>
              <a:lstStyle/>
              <a:p>
                <a:pPr eaLnBrk="0" hangingPunct="0"/>
                <a:endParaRPr lang="es-ES" sz="1800"/>
              </a:p>
            </p:txBody>
          </p:sp>
        </p:grpSp>
      </p:grpSp>
      <p:sp>
        <p:nvSpPr>
          <p:cNvPr id="22554" name="Text Box 51"/>
          <p:cNvSpPr txBox="1">
            <a:spLocks noChangeArrowheads="1"/>
          </p:cNvSpPr>
          <p:nvPr/>
        </p:nvSpPr>
        <p:spPr bwMode="auto">
          <a:xfrm>
            <a:off x="684213" y="5930900"/>
            <a:ext cx="8135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</a:rPr>
              <a:t>GOVERN - DEPARTAMENT DE SALUT</a:t>
            </a:r>
          </a:p>
        </p:txBody>
      </p:sp>
      <p:sp>
        <p:nvSpPr>
          <p:cNvPr id="22555" name="Rectangle 79"/>
          <p:cNvSpPr>
            <a:spLocks noChangeArrowheads="1"/>
          </p:cNvSpPr>
          <p:nvPr/>
        </p:nvSpPr>
        <p:spPr bwMode="auto">
          <a:xfrm>
            <a:off x="611188" y="908050"/>
            <a:ext cx="1117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_tradnl" sz="1600" b="1" dirty="0" err="1">
                <a:solidFill>
                  <a:srgbClr val="0000FF"/>
                </a:solidFill>
              </a:rPr>
              <a:t>Assegurats</a:t>
            </a:r>
            <a:endParaRPr lang="es-ES_tradnl" sz="1800" b="1" dirty="0">
              <a:solidFill>
                <a:srgbClr val="0000FF"/>
              </a:solidFill>
            </a:endParaRPr>
          </a:p>
        </p:txBody>
      </p:sp>
      <p:grpSp>
        <p:nvGrpSpPr>
          <p:cNvPr id="84995" name="Group 31"/>
          <p:cNvGrpSpPr>
            <a:grpSpLocks/>
          </p:cNvGrpSpPr>
          <p:nvPr/>
        </p:nvGrpSpPr>
        <p:grpSpPr bwMode="auto">
          <a:xfrm>
            <a:off x="2460110" y="4395788"/>
            <a:ext cx="2209800" cy="1319212"/>
            <a:chOff x="3211513" y="3122"/>
            <a:chExt cx="2393950" cy="649"/>
          </a:xfrm>
          <a:solidFill>
            <a:srgbClr val="FF1A17">
              <a:alpha val="17000"/>
            </a:srgbClr>
          </a:solidFill>
        </p:grpSpPr>
        <p:sp>
          <p:nvSpPr>
            <p:cNvPr id="246816" name="Rectangle 32"/>
            <p:cNvSpPr>
              <a:spLocks noChangeArrowheads="1"/>
            </p:cNvSpPr>
            <p:nvPr/>
          </p:nvSpPr>
          <p:spPr bwMode="auto">
            <a:xfrm>
              <a:off x="3211513" y="3122"/>
              <a:ext cx="2393950" cy="6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s-ES_tradnl" sz="1800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817" name="Rectangle 33"/>
            <p:cNvSpPr>
              <a:spLocks noChangeArrowheads="1"/>
            </p:cNvSpPr>
            <p:nvPr/>
          </p:nvSpPr>
          <p:spPr bwMode="auto">
            <a:xfrm>
              <a:off x="3211513" y="3122"/>
              <a:ext cx="2393950" cy="649"/>
            </a:xfrm>
            <a:prstGeom prst="rect">
              <a:avLst/>
            </a:prstGeom>
            <a:grpFill/>
            <a:ln w="9525" cap="rnd">
              <a:solidFill>
                <a:srgbClr val="969696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eaLnBrk="0" hangingPunct="0">
                <a:defRPr/>
              </a:pPr>
              <a:endParaRPr lang="es-ES_tradnl" sz="1800"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85019" name="Rectangle 97"/>
          <p:cNvSpPr>
            <a:spLocks noChangeArrowheads="1"/>
          </p:cNvSpPr>
          <p:nvPr/>
        </p:nvSpPr>
        <p:spPr bwMode="auto">
          <a:xfrm>
            <a:off x="2503488" y="4591050"/>
            <a:ext cx="2286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defTabSz="676275" eaLnBrk="0" hangingPunct="0">
              <a:defRPr/>
            </a:pPr>
            <a:r>
              <a:rPr lang="es-ES_tradnl" sz="1400" i="1" dirty="0">
                <a:solidFill>
                  <a:srgbClr val="FF3300"/>
                </a:solidFill>
                <a:ea typeface="Osaka" charset="-128"/>
                <a:cs typeface="Osaka" charset="-128"/>
              </a:rPr>
              <a:t>*</a:t>
            </a:r>
            <a:r>
              <a:rPr lang="es-ES_tradnl" sz="1500" b="1" i="1" dirty="0">
                <a:solidFill>
                  <a:srgbClr val="FF3300"/>
                </a:solidFill>
                <a:ea typeface="Osaka" charset="-128"/>
                <a:cs typeface="Osaka" charset="-128"/>
              </a:rPr>
              <a:t>doble cobertura 24,3%</a:t>
            </a:r>
          </a:p>
          <a:p>
            <a:pPr defTabSz="676275" eaLnBrk="0" hangingPunct="0">
              <a:defRPr/>
            </a:pPr>
            <a:endParaRPr lang="es-ES_tradnl" sz="800" i="1" dirty="0">
              <a:solidFill>
                <a:srgbClr val="FF3300"/>
              </a:solidFill>
              <a:ea typeface="Osaka" charset="-128"/>
              <a:cs typeface="Osaka" charset="-128"/>
            </a:endParaRPr>
          </a:p>
          <a:p>
            <a:pPr defTabSz="676275" eaLnBrk="0" hangingPunct="0">
              <a:defRPr/>
            </a:pPr>
            <a:r>
              <a:rPr lang="es-ES_tradnl" sz="1600" dirty="0" err="1">
                <a:ea typeface="Osaka" charset="-128"/>
                <a:cs typeface="Osaka" charset="-128"/>
              </a:rPr>
              <a:t>Mútues</a:t>
            </a:r>
            <a:r>
              <a:rPr lang="es-ES_tradnl" sz="1600" dirty="0">
                <a:ea typeface="Osaka" charset="-128"/>
                <a:cs typeface="Osaka" charset="-128"/>
              </a:rPr>
              <a:t>, </a:t>
            </a:r>
          </a:p>
          <a:p>
            <a:pPr defTabSz="676275" eaLnBrk="0" hangingPunct="0">
              <a:defRPr/>
            </a:pPr>
            <a:r>
              <a:rPr lang="es-ES_tradnl" sz="1600" dirty="0" err="1">
                <a:ea typeface="Osaka" charset="-128"/>
                <a:cs typeface="Osaka" charset="-128"/>
              </a:rPr>
              <a:t>Altres</a:t>
            </a:r>
            <a:r>
              <a:rPr lang="es-ES_tradnl" sz="1600" dirty="0">
                <a:ea typeface="Osaka" charset="-128"/>
                <a:cs typeface="Osaka" charset="-128"/>
              </a:rPr>
              <a:t> </a:t>
            </a:r>
          </a:p>
          <a:p>
            <a:pPr defTabSz="676275" eaLnBrk="0" hangingPunct="0">
              <a:defRPr/>
            </a:pPr>
            <a:r>
              <a:rPr lang="es-ES_tradnl" sz="1600" dirty="0" err="1">
                <a:ea typeface="Osaka" charset="-128"/>
                <a:cs typeface="Osaka" charset="-128"/>
              </a:rPr>
              <a:t>Asseguradores</a:t>
            </a:r>
            <a:endParaRPr lang="es-ES_tradnl" sz="1600" dirty="0">
              <a:ea typeface="Osaka" charset="-128"/>
              <a:cs typeface="Osaka" charset="-128"/>
            </a:endParaRPr>
          </a:p>
          <a:p>
            <a:pPr defTabSz="676275" eaLnBrk="0" hangingPunct="0">
              <a:defRPr/>
            </a:pPr>
            <a:endParaRPr lang="es-ES_tradnl" sz="800" i="1" dirty="0">
              <a:ea typeface="Osaka" charset="-128"/>
              <a:cs typeface="Osaka" charset="-128"/>
            </a:endParaRPr>
          </a:p>
        </p:txBody>
      </p:sp>
      <p:sp>
        <p:nvSpPr>
          <p:cNvPr id="22558" name="Text Box 56"/>
          <p:cNvSpPr txBox="1">
            <a:spLocks noChangeArrowheads="1"/>
          </p:cNvSpPr>
          <p:nvPr/>
        </p:nvSpPr>
        <p:spPr bwMode="auto">
          <a:xfrm>
            <a:off x="684213" y="6453188"/>
            <a:ext cx="5975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400" b="1" i="1">
                <a:solidFill>
                  <a:srgbClr val="FF3300"/>
                </a:solidFill>
                <a:ea typeface="Osaka"/>
                <a:cs typeface="Osaka"/>
              </a:rPr>
              <a:t>*2012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03FF7F-565C-46C7-9A04-31CD74AF5C82}" type="slidenum">
              <a:rPr lang="es-ES_tradnl" smtClean="0">
                <a:ea typeface="ＭＳ Ｐゴシック"/>
                <a:cs typeface="ＭＳ Ｐゴシック"/>
              </a:rPr>
              <a:pPr/>
              <a:t>7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24578" name="Rectangle 27"/>
          <p:cNvSpPr>
            <a:spLocks noChangeArrowheads="1"/>
          </p:cNvSpPr>
          <p:nvPr/>
        </p:nvSpPr>
        <p:spPr bwMode="auto">
          <a:xfrm>
            <a:off x="61913" y="5857875"/>
            <a:ext cx="4572000" cy="865188"/>
          </a:xfrm>
          <a:prstGeom prst="rect">
            <a:avLst/>
          </a:prstGeom>
          <a:noFill/>
          <a:ln w="57150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4953000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676275"/>
            <a:r>
              <a:rPr lang="ca-ES" sz="3200" b="1" dirty="0" smtClean="0">
                <a:solidFill>
                  <a:srgbClr val="FF3300"/>
                </a:solidFill>
              </a:rPr>
              <a:t>Articulació</a:t>
            </a:r>
            <a:r>
              <a:rPr lang="es-ES_tradnl" sz="3200" b="1" dirty="0" smtClean="0">
                <a:solidFill>
                  <a:srgbClr val="FF3300"/>
                </a:solidFill>
              </a:rPr>
              <a:t> del sistema</a:t>
            </a: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107950" y="6062663"/>
            <a:ext cx="2951163" cy="523875"/>
          </a:xfrm>
          <a:prstGeom prst="rect">
            <a:avLst/>
          </a:prstGeom>
          <a:solidFill>
            <a:srgbClr val="0033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ca-ES" sz="1400" dirty="0">
                <a:solidFill>
                  <a:schemeClr val="bg1"/>
                </a:solidFill>
                <a:latin typeface="Humanst521 BT"/>
              </a:rPr>
              <a:t>Proveïdors Concertats /Contractats </a:t>
            </a:r>
          </a:p>
        </p:txBody>
      </p:sp>
      <p:cxnSp>
        <p:nvCxnSpPr>
          <p:cNvPr id="24581" name="AutoShape 9"/>
          <p:cNvCxnSpPr>
            <a:cxnSpLocks noChangeShapeType="1"/>
            <a:stCxn id="41" idx="2"/>
          </p:cNvCxnSpPr>
          <p:nvPr/>
        </p:nvCxnSpPr>
        <p:spPr bwMode="auto">
          <a:xfrm rot="16200000" flipH="1">
            <a:off x="1944688" y="4187825"/>
            <a:ext cx="1916112" cy="1893888"/>
          </a:xfrm>
          <a:prstGeom prst="bentConnector3">
            <a:avLst>
              <a:gd name="adj1" fmla="val 47167"/>
            </a:avLst>
          </a:prstGeom>
          <a:noFill/>
          <a:ln w="38100">
            <a:solidFill>
              <a:srgbClr val="333333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3071813" y="5211763"/>
            <a:ext cx="157162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 i="1">
                <a:solidFill>
                  <a:srgbClr val="CC3300"/>
                </a:solidFill>
                <a:latin typeface="Humanst521 BT"/>
              </a:rPr>
              <a:t>Acord de gestió </a:t>
            </a:r>
          </a:p>
        </p:txBody>
      </p:sp>
      <p:cxnSp>
        <p:nvCxnSpPr>
          <p:cNvPr id="24583" name="AutoShape 14"/>
          <p:cNvCxnSpPr>
            <a:cxnSpLocks noChangeShapeType="1"/>
            <a:stCxn id="83982" idx="3"/>
          </p:cNvCxnSpPr>
          <p:nvPr/>
        </p:nvCxnSpPr>
        <p:spPr bwMode="auto">
          <a:xfrm>
            <a:off x="3803650" y="1216025"/>
            <a:ext cx="696913" cy="5102225"/>
          </a:xfrm>
          <a:prstGeom prst="bentConnector3">
            <a:avLst>
              <a:gd name="adj1" fmla="val 132801"/>
            </a:avLst>
          </a:prstGeom>
          <a:noFill/>
          <a:ln w="38100">
            <a:solidFill>
              <a:srgbClr val="333333"/>
            </a:solidFill>
            <a:miter lim="800000"/>
            <a:headEnd/>
            <a:tailEnd type="triangle" w="med" len="med"/>
          </a:ln>
        </p:spPr>
      </p:cxnSp>
      <p:cxnSp>
        <p:nvCxnSpPr>
          <p:cNvPr id="24584" name="AutoShape 15"/>
          <p:cNvCxnSpPr>
            <a:cxnSpLocks noChangeShapeType="1"/>
            <a:stCxn id="83982" idx="2"/>
            <a:endCxn id="41" idx="0"/>
          </p:cNvCxnSpPr>
          <p:nvPr/>
        </p:nvCxnSpPr>
        <p:spPr bwMode="auto">
          <a:xfrm rot="5400000">
            <a:off x="1255713" y="2147887"/>
            <a:ext cx="1404938" cy="4763"/>
          </a:xfrm>
          <a:prstGeom prst="straightConnector1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</p:spPr>
      </p:cxnSp>
      <p:sp>
        <p:nvSpPr>
          <p:cNvPr id="24585" name="Text Box 16"/>
          <p:cNvSpPr txBox="1">
            <a:spLocks noChangeArrowheads="1"/>
          </p:cNvSpPr>
          <p:nvPr/>
        </p:nvSpPr>
        <p:spPr bwMode="auto">
          <a:xfrm>
            <a:off x="1174750" y="4419600"/>
            <a:ext cx="1416050" cy="3048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400" b="1" i="1" dirty="0" err="1">
                <a:solidFill>
                  <a:srgbClr val="4D4D4D"/>
                </a:solidFill>
                <a:latin typeface="Humanst521 BT"/>
              </a:rPr>
              <a:t>Asig</a:t>
            </a:r>
            <a:r>
              <a:rPr lang="es-ES_tradnl" sz="1400" b="1" i="1" dirty="0">
                <a:solidFill>
                  <a:srgbClr val="4D4D4D"/>
                </a:solidFill>
                <a:latin typeface="Humanst521 BT"/>
              </a:rPr>
              <a:t>. recursos</a:t>
            </a:r>
          </a:p>
        </p:txBody>
      </p:sp>
      <p:sp>
        <p:nvSpPr>
          <p:cNvPr id="83982" name="Text Box 17"/>
          <p:cNvSpPr txBox="1">
            <a:spLocks noChangeArrowheads="1"/>
          </p:cNvSpPr>
          <p:nvPr/>
        </p:nvSpPr>
        <p:spPr bwMode="auto">
          <a:xfrm>
            <a:off x="115888" y="985838"/>
            <a:ext cx="3687762" cy="46196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Departament</a:t>
            </a:r>
            <a:r>
              <a:rPr lang="es-ES_tradnl" b="1" dirty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 de </a:t>
            </a:r>
            <a:r>
              <a:rPr lang="es-ES_tradnl" b="1" dirty="0" err="1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Salut</a:t>
            </a:r>
            <a:endParaRPr lang="es-ES_tradnl" b="1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4587" name="AutoShape 18"/>
          <p:cNvCxnSpPr>
            <a:cxnSpLocks noChangeShapeType="1"/>
            <a:stCxn id="41" idx="2"/>
            <a:endCxn id="83973" idx="0"/>
          </p:cNvCxnSpPr>
          <p:nvPr/>
        </p:nvCxnSpPr>
        <p:spPr bwMode="auto">
          <a:xfrm rot="5400000">
            <a:off x="827088" y="4933950"/>
            <a:ext cx="1885950" cy="3714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33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24588" name="Text Box 19"/>
          <p:cNvSpPr txBox="1">
            <a:spLocks noChangeArrowheads="1"/>
          </p:cNvSpPr>
          <p:nvPr/>
        </p:nvSpPr>
        <p:spPr bwMode="auto">
          <a:xfrm>
            <a:off x="142875" y="5013325"/>
            <a:ext cx="1476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800" b="1" i="1">
                <a:solidFill>
                  <a:srgbClr val="CC3300"/>
                </a:solidFill>
                <a:latin typeface="Humanst521 BT"/>
              </a:rPr>
              <a:t>Convenis/ Contractes</a:t>
            </a:r>
          </a:p>
        </p:txBody>
      </p:sp>
      <p:sp>
        <p:nvSpPr>
          <p:cNvPr id="24589" name="Text Box 25"/>
          <p:cNvSpPr txBox="1">
            <a:spLocks noChangeArrowheads="1"/>
          </p:cNvSpPr>
          <p:nvPr/>
        </p:nvSpPr>
        <p:spPr bwMode="auto">
          <a:xfrm>
            <a:off x="5257800" y="838200"/>
            <a:ext cx="3302000" cy="1569660"/>
          </a:xfrm>
          <a:prstGeom prst="rect">
            <a:avLst/>
          </a:prstGeom>
          <a:solidFill>
            <a:srgbClr val="FF1A17">
              <a:alpha val="5098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a-ES" sz="1600">
                <a:latin typeface="+mn-lt"/>
              </a:rPr>
              <a:t>Polítiques</a:t>
            </a:r>
          </a:p>
          <a:p>
            <a:pPr eaLnBrk="0" hangingPunct="0"/>
            <a:r>
              <a:rPr lang="ca-ES" sz="1600">
                <a:latin typeface="+mn-lt"/>
              </a:rPr>
              <a:t>Regulació, Autorizació, Acreditació</a:t>
            </a:r>
          </a:p>
          <a:p>
            <a:pPr eaLnBrk="0" hangingPunct="0"/>
            <a:r>
              <a:rPr lang="ca-ES" sz="1600">
                <a:latin typeface="+mn-lt"/>
              </a:rPr>
              <a:t>Planificació i Avaluació</a:t>
            </a:r>
          </a:p>
          <a:p>
            <a:pPr eaLnBrk="0" hangingPunct="0"/>
            <a:r>
              <a:rPr lang="ca-ES" sz="1600">
                <a:latin typeface="+mn-lt"/>
              </a:rPr>
              <a:t>Control de Qualitat i Seguretat de pacients</a:t>
            </a:r>
          </a:p>
          <a:p>
            <a:pPr eaLnBrk="0" hangingPunct="0"/>
            <a:r>
              <a:rPr lang="ca-ES" sz="1600">
                <a:latin typeface="+mn-lt"/>
              </a:rPr>
              <a:t>Finançament</a:t>
            </a:r>
          </a:p>
        </p:txBody>
      </p:sp>
      <p:sp>
        <p:nvSpPr>
          <p:cNvPr id="24590" name="Text Box 27"/>
          <p:cNvSpPr txBox="1">
            <a:spLocks noChangeArrowheads="1"/>
          </p:cNvSpPr>
          <p:nvPr/>
        </p:nvSpPr>
        <p:spPr bwMode="auto">
          <a:xfrm>
            <a:off x="5292725" y="2667000"/>
            <a:ext cx="3240088" cy="1323439"/>
          </a:xfrm>
          <a:prstGeom prst="rect">
            <a:avLst/>
          </a:prstGeom>
          <a:solidFill>
            <a:srgbClr val="82D2FF">
              <a:alpha val="5098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76275" eaLnBrk="0" hangingPunct="0"/>
            <a:r>
              <a:rPr lang="ca-ES" sz="1600">
                <a:latin typeface="+mn-lt"/>
              </a:rPr>
              <a:t>Assegurament</a:t>
            </a:r>
          </a:p>
          <a:p>
            <a:pPr defTabSz="676275" eaLnBrk="0" hangingPunct="0"/>
            <a:r>
              <a:rPr lang="ca-ES" sz="1600">
                <a:latin typeface="+mn-lt"/>
              </a:rPr>
              <a:t>Planificació i Avaluació</a:t>
            </a:r>
          </a:p>
          <a:p>
            <a:pPr defTabSz="676275" eaLnBrk="0" hangingPunct="0"/>
            <a:r>
              <a:rPr lang="ca-ES" sz="1600">
                <a:latin typeface="+mn-lt"/>
              </a:rPr>
              <a:t>Asignació territorial de recursos</a:t>
            </a:r>
          </a:p>
          <a:p>
            <a:pPr defTabSz="676275" eaLnBrk="0" hangingPunct="0"/>
            <a:r>
              <a:rPr lang="ca-ES" sz="1600">
                <a:latin typeface="+mn-lt"/>
              </a:rPr>
              <a:t>Compra de Serveis</a:t>
            </a:r>
          </a:p>
          <a:p>
            <a:pPr defTabSz="676275" eaLnBrk="0" hangingPunct="0"/>
            <a:r>
              <a:rPr lang="ca-ES" sz="1600">
                <a:latin typeface="+mn-lt"/>
              </a:rPr>
              <a:t>Atenció demandes Ciudadanas</a:t>
            </a:r>
          </a:p>
        </p:txBody>
      </p:sp>
      <p:sp>
        <p:nvSpPr>
          <p:cNvPr id="24591" name="Text Box 28"/>
          <p:cNvSpPr txBox="1">
            <a:spLocks noChangeArrowheads="1"/>
          </p:cNvSpPr>
          <p:nvPr/>
        </p:nvSpPr>
        <p:spPr bwMode="auto">
          <a:xfrm>
            <a:off x="5292725" y="3959225"/>
            <a:ext cx="3240088" cy="338554"/>
          </a:xfrm>
          <a:prstGeom prst="rect">
            <a:avLst/>
          </a:prstGeom>
          <a:solidFill>
            <a:srgbClr val="82D2FF">
              <a:alpha val="50980"/>
            </a:srgbClr>
          </a:solidFill>
          <a:ln w="22225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76275" eaLnBrk="0" hangingPunct="0"/>
            <a:r>
              <a:rPr lang="ca-ES" sz="1600">
                <a:latin typeface="+mn-lt"/>
              </a:rPr>
              <a:t>Ejecució i control al territori</a:t>
            </a:r>
          </a:p>
        </p:txBody>
      </p:sp>
      <p:sp>
        <p:nvSpPr>
          <p:cNvPr id="24592" name="Text Box 30"/>
          <p:cNvSpPr txBox="1">
            <a:spLocks noChangeArrowheads="1"/>
          </p:cNvSpPr>
          <p:nvPr/>
        </p:nvSpPr>
        <p:spPr bwMode="auto">
          <a:xfrm>
            <a:off x="3702050" y="4416425"/>
            <a:ext cx="193675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400" b="1" i="1" dirty="0" err="1">
                <a:solidFill>
                  <a:srgbClr val="4D4D4D"/>
                </a:solidFill>
                <a:latin typeface="Humanst521 BT"/>
              </a:rPr>
              <a:t>Asig</a:t>
            </a:r>
            <a:r>
              <a:rPr lang="es-ES_tradnl" sz="1400" b="1" i="1" dirty="0">
                <a:solidFill>
                  <a:srgbClr val="4D4D4D"/>
                </a:solidFill>
                <a:latin typeface="Humanst521 BT"/>
              </a:rPr>
              <a:t>. </a:t>
            </a:r>
            <a:r>
              <a:rPr lang="es-ES_tradnl" sz="1400" b="1" i="1" dirty="0" err="1">
                <a:solidFill>
                  <a:srgbClr val="4D4D4D"/>
                </a:solidFill>
                <a:latin typeface="Humanst521 BT"/>
              </a:rPr>
              <a:t>pressupostaria</a:t>
            </a:r>
            <a:endParaRPr lang="es-ES_tradnl" sz="1400" b="1" i="1" dirty="0">
              <a:solidFill>
                <a:srgbClr val="4D4D4D"/>
              </a:solidFill>
              <a:latin typeface="Humanst521 BT"/>
            </a:endParaRPr>
          </a:p>
        </p:txBody>
      </p:sp>
      <p:sp>
        <p:nvSpPr>
          <p:cNvPr id="24593" name="Text Box 31"/>
          <p:cNvSpPr txBox="1">
            <a:spLocks noChangeArrowheads="1"/>
          </p:cNvSpPr>
          <p:nvPr/>
        </p:nvSpPr>
        <p:spPr bwMode="auto">
          <a:xfrm>
            <a:off x="955675" y="1844675"/>
            <a:ext cx="20447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400" b="1" i="1">
                <a:solidFill>
                  <a:srgbClr val="4D4D4D"/>
                </a:solidFill>
                <a:latin typeface="Humanst521 BT"/>
              </a:rPr>
              <a:t>Asignació pressupostària</a:t>
            </a:r>
          </a:p>
        </p:txBody>
      </p:sp>
      <p:sp>
        <p:nvSpPr>
          <p:cNvPr id="24594" name="Text Box 32"/>
          <p:cNvSpPr txBox="1">
            <a:spLocks noChangeArrowheads="1"/>
          </p:cNvSpPr>
          <p:nvPr/>
        </p:nvSpPr>
        <p:spPr bwMode="auto">
          <a:xfrm>
            <a:off x="5292725" y="5867400"/>
            <a:ext cx="3317875" cy="830997"/>
          </a:xfrm>
          <a:prstGeom prst="rect">
            <a:avLst/>
          </a:prstGeom>
          <a:solidFill>
            <a:srgbClr val="3366FF">
              <a:alpha val="6392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a-ES" sz="1600">
                <a:latin typeface="+mn-lt"/>
              </a:rPr>
              <a:t>Producció de serveis</a:t>
            </a:r>
          </a:p>
          <a:p>
            <a:pPr eaLnBrk="0" hangingPunct="0"/>
            <a:r>
              <a:rPr lang="ca-ES" sz="1600">
                <a:latin typeface="+mn-lt"/>
              </a:rPr>
              <a:t>Gestió de recursos</a:t>
            </a:r>
          </a:p>
          <a:p>
            <a:pPr eaLnBrk="0" hangingPunct="0"/>
            <a:r>
              <a:rPr lang="ca-ES" sz="1600">
                <a:latin typeface="+mn-lt"/>
              </a:rPr>
              <a:t>Coordinació/integració territorial</a:t>
            </a:r>
          </a:p>
        </p:txBody>
      </p:sp>
      <p:sp>
        <p:nvSpPr>
          <p:cNvPr id="41" name="Rectangle 88"/>
          <p:cNvSpPr>
            <a:spLocks noChangeArrowheads="1"/>
          </p:cNvSpPr>
          <p:nvPr/>
        </p:nvSpPr>
        <p:spPr bwMode="auto">
          <a:xfrm>
            <a:off x="371475" y="2852738"/>
            <a:ext cx="3168650" cy="13239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40000" dist="107763" dir="18900000" algn="ctr" rotWithShape="0">
              <a:srgbClr val="00000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 defTabSz="676275" eaLnBrk="0" hangingPunct="0">
              <a:defRPr/>
            </a:pPr>
            <a:endParaRPr lang="es-ES_tradnl" sz="800" b="1" dirty="0">
              <a:solidFill>
                <a:srgbClr val="3366FF"/>
              </a:solidFill>
              <a:ea typeface="Osaka"/>
              <a:cs typeface="Osaka"/>
            </a:endParaRPr>
          </a:p>
          <a:p>
            <a:pPr algn="ctr" defTabSz="676275" eaLnBrk="0" hangingPunct="0">
              <a:defRPr/>
            </a:pPr>
            <a:endParaRPr lang="es-ES_tradnl" sz="800" b="1" dirty="0">
              <a:solidFill>
                <a:srgbClr val="3366FF"/>
              </a:solidFill>
              <a:ea typeface="Osaka"/>
              <a:cs typeface="Osaka"/>
            </a:endParaRPr>
          </a:p>
          <a:p>
            <a:pPr algn="ctr" defTabSz="676275" eaLnBrk="0" hangingPunct="0">
              <a:defRPr/>
            </a:pPr>
            <a:r>
              <a:rPr lang="es-ES_tradnl" b="1" dirty="0" err="1">
                <a:solidFill>
                  <a:srgbClr val="3366FF"/>
                </a:solidFill>
                <a:ea typeface="Osaka"/>
                <a:cs typeface="Osaka"/>
              </a:rPr>
              <a:t>CatSalut</a:t>
            </a:r>
            <a:endParaRPr lang="es-ES_tradnl" b="1" dirty="0">
              <a:solidFill>
                <a:srgbClr val="3366FF"/>
              </a:solidFill>
              <a:ea typeface="Osaka"/>
              <a:cs typeface="Osaka"/>
            </a:endParaRPr>
          </a:p>
          <a:p>
            <a:pPr algn="ctr" defTabSz="676275" eaLnBrk="0" hangingPunct="0">
              <a:defRPr/>
            </a:pPr>
            <a:endParaRPr lang="es-ES_tradnl" sz="1800" b="1" dirty="0">
              <a:solidFill>
                <a:srgbClr val="3366FF"/>
              </a:solidFill>
              <a:ea typeface="Osaka"/>
              <a:cs typeface="Osaka"/>
            </a:endParaRPr>
          </a:p>
          <a:p>
            <a:pPr algn="ctr" defTabSz="676275" eaLnBrk="0" hangingPunct="0">
              <a:defRPr/>
            </a:pP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7 </a:t>
            </a:r>
            <a:r>
              <a:rPr lang="es-ES_tradnl" sz="1400" b="1" i="1" dirty="0" err="1">
                <a:solidFill>
                  <a:srgbClr val="3366FF"/>
                </a:solidFill>
                <a:ea typeface="Osaka"/>
                <a:cs typeface="Osaka"/>
              </a:rPr>
              <a:t>Regions</a:t>
            </a: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 </a:t>
            </a:r>
            <a:r>
              <a:rPr lang="es-ES_tradnl" sz="1400" b="1" i="1" dirty="0" err="1">
                <a:solidFill>
                  <a:srgbClr val="3366FF"/>
                </a:solidFill>
                <a:ea typeface="Osaka"/>
                <a:cs typeface="Osaka"/>
              </a:rPr>
              <a:t>Sanitàrias</a:t>
            </a: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 (RS), </a:t>
            </a:r>
          </a:p>
          <a:p>
            <a:pPr algn="ctr" defTabSz="676275" eaLnBrk="0" hangingPunct="0">
              <a:defRPr/>
            </a:pP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43 </a:t>
            </a:r>
            <a:r>
              <a:rPr lang="es-ES_tradnl" sz="1400" b="1" i="1" dirty="0" err="1">
                <a:solidFill>
                  <a:srgbClr val="3366FF"/>
                </a:solidFill>
                <a:ea typeface="Osaka"/>
                <a:cs typeface="Osaka"/>
              </a:rPr>
              <a:t>Àrees</a:t>
            </a: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 </a:t>
            </a:r>
            <a:r>
              <a:rPr lang="es-ES_tradnl" sz="1400" b="1" i="1" dirty="0" err="1">
                <a:solidFill>
                  <a:srgbClr val="3366FF"/>
                </a:solidFill>
                <a:ea typeface="Osaka"/>
                <a:cs typeface="Osaka"/>
              </a:rPr>
              <a:t>Gestió</a:t>
            </a: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 </a:t>
            </a:r>
            <a:r>
              <a:rPr lang="es-ES_tradnl" sz="1400" b="1" i="1" dirty="0" err="1">
                <a:solidFill>
                  <a:srgbClr val="3366FF"/>
                </a:solidFill>
                <a:ea typeface="Osaka"/>
                <a:cs typeface="Osaka"/>
              </a:rPr>
              <a:t>Assistencial</a:t>
            </a:r>
            <a:r>
              <a:rPr lang="es-ES_tradnl" sz="1400" b="1" i="1" dirty="0">
                <a:solidFill>
                  <a:srgbClr val="3366FF"/>
                </a:solidFill>
                <a:ea typeface="Osaka"/>
                <a:cs typeface="Osaka"/>
              </a:rPr>
              <a:t> (AGA)</a:t>
            </a:r>
            <a:endParaRPr lang="es-ES_tradnl" sz="1400" b="1" dirty="0">
              <a:solidFill>
                <a:srgbClr val="3366FF"/>
              </a:solidFill>
              <a:ea typeface="Osaka"/>
              <a:cs typeface="Osaka"/>
            </a:endParaRPr>
          </a:p>
        </p:txBody>
      </p:sp>
      <p:pic>
        <p:nvPicPr>
          <p:cNvPr id="83994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7225" y="6092825"/>
            <a:ext cx="1303338" cy="449263"/>
          </a:xfrm>
          <a:prstGeom prst="rect">
            <a:avLst/>
          </a:prstGeom>
          <a:noFill/>
          <a:effectLst>
            <a:outerShdw blurRad="63500" dist="107763" dir="189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24597" name="Rectangle 28"/>
          <p:cNvSpPr>
            <a:spLocks noChangeArrowheads="1"/>
          </p:cNvSpPr>
          <p:nvPr/>
        </p:nvSpPr>
        <p:spPr bwMode="auto">
          <a:xfrm>
            <a:off x="323850" y="5516563"/>
            <a:ext cx="4068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400" b="1" i="1">
                <a:solidFill>
                  <a:srgbClr val="0000FF"/>
                </a:solidFill>
              </a:rPr>
              <a:t>SISCAT</a:t>
            </a:r>
            <a:r>
              <a:rPr lang="es-ES_tradnl" sz="1400" i="1"/>
              <a:t> </a:t>
            </a:r>
          </a:p>
        </p:txBody>
      </p:sp>
      <p:sp>
        <p:nvSpPr>
          <p:cNvPr id="24598" name="Rectangle 29"/>
          <p:cNvSpPr>
            <a:spLocks noChangeArrowheads="1"/>
          </p:cNvSpPr>
          <p:nvPr/>
        </p:nvSpPr>
        <p:spPr bwMode="auto">
          <a:xfrm>
            <a:off x="3200400" y="153987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800" b="1" i="1" dirty="0" err="1">
                <a:solidFill>
                  <a:srgbClr val="CC3300"/>
                </a:solidFill>
                <a:latin typeface="Humanst521 BT"/>
              </a:rPr>
              <a:t>Pla</a:t>
            </a:r>
            <a:r>
              <a:rPr lang="es-ES_tradnl" sz="1800" b="1" i="1" dirty="0">
                <a:solidFill>
                  <a:srgbClr val="CC3300"/>
                </a:solidFill>
                <a:latin typeface="Humanst521 BT"/>
              </a:rPr>
              <a:t> de </a:t>
            </a:r>
            <a:r>
              <a:rPr lang="es-ES_tradnl" sz="1800" b="1" i="1" dirty="0" err="1">
                <a:solidFill>
                  <a:srgbClr val="CC3300"/>
                </a:solidFill>
                <a:latin typeface="Humanst521 BT"/>
              </a:rPr>
              <a:t>Salut</a:t>
            </a:r>
            <a:endParaRPr lang="es-ES_tradnl" sz="1800" b="1" i="1" dirty="0">
              <a:solidFill>
                <a:srgbClr val="CC3300"/>
              </a:solidFill>
              <a:latin typeface="Humanst521 BT"/>
            </a:endParaRPr>
          </a:p>
        </p:txBody>
      </p:sp>
      <p:sp>
        <p:nvSpPr>
          <p:cNvPr id="24599" name="Rectangle 30"/>
          <p:cNvSpPr>
            <a:spLocks noChangeArrowheads="1"/>
          </p:cNvSpPr>
          <p:nvPr/>
        </p:nvSpPr>
        <p:spPr bwMode="auto">
          <a:xfrm>
            <a:off x="3581400" y="3170238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ca-ES" sz="1400" b="1" i="1" dirty="0">
                <a:solidFill>
                  <a:srgbClr val="CC3300"/>
                </a:solidFill>
                <a:latin typeface="Humanst521 BT"/>
              </a:rPr>
              <a:t>Planificació de Serveis</a:t>
            </a:r>
          </a:p>
        </p:txBody>
      </p:sp>
      <p:sp>
        <p:nvSpPr>
          <p:cNvPr id="24600" name="Rectangle 25"/>
          <p:cNvSpPr>
            <a:spLocks noChangeArrowheads="1"/>
          </p:cNvSpPr>
          <p:nvPr/>
        </p:nvSpPr>
        <p:spPr bwMode="auto">
          <a:xfrm>
            <a:off x="414338" y="3694113"/>
            <a:ext cx="3097212" cy="503237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4601" name="CuadroTexto 38"/>
          <p:cNvSpPr txBox="1">
            <a:spLocks noChangeArrowheads="1"/>
          </p:cNvSpPr>
          <p:nvPr/>
        </p:nvSpPr>
        <p:spPr bwMode="auto">
          <a:xfrm>
            <a:off x="5181600" y="1524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3200" b="1">
                <a:solidFill>
                  <a:srgbClr val="FF9999"/>
                </a:solidFill>
              </a:rPr>
              <a:t>Funcions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78BD6-EB5F-4D5C-9E50-298F1B94A417}" type="slidenum">
              <a:rPr lang="es-ES_tradnl" smtClean="0">
                <a:ea typeface="ＭＳ Ｐゴシック"/>
                <a:cs typeface="ＭＳ Ｐゴシック"/>
              </a:rPr>
              <a:pPr/>
              <a:t>8</a:t>
            </a:fld>
            <a:endParaRPr lang="es-ES_tradnl" smtClean="0">
              <a:ea typeface="ＭＳ Ｐゴシック"/>
              <a:cs typeface="ＭＳ Ｐゴシック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600200" y="333375"/>
            <a:ext cx="59784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76275" eaLnBrk="0" hangingPunct="0"/>
            <a:r>
              <a:rPr lang="es-ES" sz="3600" b="1" dirty="0">
                <a:solidFill>
                  <a:srgbClr val="FF3300"/>
                </a:solidFill>
              </a:rPr>
              <a:t>Fluxes del</a:t>
            </a:r>
            <a:r>
              <a:rPr lang="es-ES" sz="3600" b="1" dirty="0" smtClean="0">
                <a:solidFill>
                  <a:srgbClr val="FF3300"/>
                </a:solidFill>
              </a:rPr>
              <a:t> Sistema Sanitari</a:t>
            </a:r>
            <a:endParaRPr lang="es-ES_tradnl" sz="3600" b="1" dirty="0">
              <a:solidFill>
                <a:srgbClr val="FF3300"/>
              </a:solidFill>
            </a:endParaRPr>
          </a:p>
        </p:txBody>
      </p:sp>
      <p:grpSp>
        <p:nvGrpSpPr>
          <p:cNvPr id="28" name="Agrupar 27"/>
          <p:cNvGrpSpPr/>
          <p:nvPr/>
        </p:nvGrpSpPr>
        <p:grpSpPr>
          <a:xfrm>
            <a:off x="552450" y="1268413"/>
            <a:ext cx="7829550" cy="5184775"/>
            <a:chOff x="395288" y="1268413"/>
            <a:chExt cx="7829550" cy="5184775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395288" y="1412875"/>
              <a:ext cx="863600" cy="4752975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C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I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U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T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A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D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A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N</a:t>
              </a:r>
            </a:p>
            <a:p>
              <a:pPr algn="ctr" defTabSz="957263" eaLnBrk="0" hangingPunct="0">
                <a:defRPr/>
              </a:pPr>
              <a:r>
                <a:rPr lang="es-ES" sz="3000">
                  <a:solidFill>
                    <a:schemeClr val="bg1"/>
                  </a:solidFill>
                  <a:latin typeface="Helvetica" pitchFamily="34" charset="0"/>
                </a:rPr>
                <a:t>S</a:t>
              </a:r>
            </a:p>
          </p:txBody>
        </p:sp>
        <p:sp>
          <p:nvSpPr>
            <p:cNvPr id="118789" name="Rectangle 5"/>
            <p:cNvSpPr>
              <a:spLocks noChangeArrowheads="1"/>
            </p:cNvSpPr>
            <p:nvPr/>
          </p:nvSpPr>
          <p:spPr bwMode="auto">
            <a:xfrm>
              <a:off x="2228850" y="1412875"/>
              <a:ext cx="2233613" cy="693738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1400" b="1">
                  <a:latin typeface="Helvetica" pitchFamily="34" charset="0"/>
                </a:rPr>
                <a:t>Urgencies i emergències</a:t>
              </a:r>
            </a:p>
            <a:p>
              <a:pPr algn="ctr" defTabSz="957263" eaLnBrk="0" hangingPunct="0">
                <a:defRPr/>
              </a:pPr>
              <a:r>
                <a:rPr lang="es-ES" sz="1600" b="1">
                  <a:latin typeface="Helvetica" pitchFamily="34" charset="0"/>
                </a:rPr>
                <a:t>061 CatSalut Respon</a:t>
              </a:r>
            </a:p>
          </p:txBody>
        </p:sp>
        <p:sp>
          <p:nvSpPr>
            <p:cNvPr id="118791" name="Rectangle 7"/>
            <p:cNvSpPr>
              <a:spLocks noChangeArrowheads="1"/>
            </p:cNvSpPr>
            <p:nvPr/>
          </p:nvSpPr>
          <p:spPr bwMode="auto">
            <a:xfrm>
              <a:off x="2124075" y="3789363"/>
              <a:ext cx="2447925" cy="1582737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1900" b="1">
                  <a:latin typeface="Helvetica" pitchFamily="34" charset="0"/>
                </a:rPr>
                <a:t>Centres </a:t>
              </a:r>
            </a:p>
            <a:p>
              <a:pPr algn="ctr" defTabSz="957263" eaLnBrk="0" hangingPunct="0">
                <a:defRPr/>
              </a:pPr>
              <a:r>
                <a:rPr lang="es-ES" sz="1900" b="1">
                  <a:latin typeface="Helvetica" pitchFamily="34" charset="0"/>
                </a:rPr>
                <a:t>d’Atenció Primària </a:t>
              </a:r>
            </a:p>
            <a:p>
              <a:pPr algn="ctr" defTabSz="957263" eaLnBrk="0" hangingPunct="0">
                <a:defRPr/>
              </a:pPr>
              <a:r>
                <a:rPr lang="es-ES" sz="1900" b="1">
                  <a:latin typeface="Helvetica" pitchFamily="34" charset="0"/>
                </a:rPr>
                <a:t>(CAP)</a:t>
              </a:r>
            </a:p>
          </p:txBody>
        </p:sp>
        <p:sp>
          <p:nvSpPr>
            <p:cNvPr id="118792" name="Rectangle 8"/>
            <p:cNvSpPr>
              <a:spLocks noChangeArrowheads="1"/>
            </p:cNvSpPr>
            <p:nvPr/>
          </p:nvSpPr>
          <p:spPr bwMode="auto">
            <a:xfrm>
              <a:off x="5410200" y="2905125"/>
              <a:ext cx="2814638" cy="792163"/>
            </a:xfrm>
            <a:prstGeom prst="rect">
              <a:avLst/>
            </a:prstGeom>
            <a:solidFill>
              <a:srgbClr val="FDEEA1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1600" b="1">
                  <a:latin typeface="Helvetica" pitchFamily="34" charset="0"/>
                </a:rPr>
                <a:t>Sociosanitaris</a:t>
              </a:r>
            </a:p>
            <a:p>
              <a:pPr algn="ctr" defTabSz="957263" eaLnBrk="0" hangingPunct="0">
                <a:defRPr/>
              </a:pPr>
              <a:r>
                <a:rPr lang="es-ES" sz="1400" b="1">
                  <a:latin typeface="Helvetica" pitchFamily="34" charset="0"/>
                </a:rPr>
                <a:t>(Mitja estada i Llarga estada)</a:t>
              </a:r>
            </a:p>
          </p:txBody>
        </p:sp>
        <p:sp>
          <p:nvSpPr>
            <p:cNvPr id="118793" name="Rectangle 9"/>
            <p:cNvSpPr>
              <a:spLocks noChangeArrowheads="1"/>
            </p:cNvSpPr>
            <p:nvPr/>
          </p:nvSpPr>
          <p:spPr bwMode="auto">
            <a:xfrm>
              <a:off x="5459413" y="4351338"/>
              <a:ext cx="2744787" cy="792162"/>
            </a:xfrm>
            <a:prstGeom prst="rect">
              <a:avLst/>
            </a:prstGeom>
            <a:solidFill>
              <a:srgbClr val="FDEEA1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1600" b="1">
                  <a:latin typeface="Helvetica" pitchFamily="34" charset="0"/>
                </a:rPr>
                <a:t>Centres Salut Mental</a:t>
              </a:r>
            </a:p>
            <a:p>
              <a:pPr algn="ctr" defTabSz="957263" eaLnBrk="0" hangingPunct="0">
                <a:defRPr/>
              </a:pPr>
              <a:r>
                <a:rPr lang="es-ES" sz="1600" b="1">
                  <a:latin typeface="Helvetica" pitchFamily="34" charset="0"/>
                </a:rPr>
                <a:t>i Centres Atenció </a:t>
              </a:r>
            </a:p>
            <a:p>
              <a:pPr algn="ctr" defTabSz="957263" eaLnBrk="0" hangingPunct="0">
                <a:defRPr/>
              </a:pPr>
              <a:r>
                <a:rPr lang="es-ES" sz="1600" b="1">
                  <a:latin typeface="Helvetica" pitchFamily="34" charset="0"/>
                </a:rPr>
                <a:t>Drogodependèncias</a:t>
              </a:r>
            </a:p>
          </p:txBody>
        </p:sp>
        <p:grpSp>
          <p:nvGrpSpPr>
            <p:cNvPr id="26632" name="Group 17"/>
            <p:cNvGrpSpPr>
              <a:grpSpLocks/>
            </p:cNvGrpSpPr>
            <p:nvPr/>
          </p:nvGrpSpPr>
          <p:grpSpPr bwMode="auto">
            <a:xfrm>
              <a:off x="5410200" y="1268413"/>
              <a:ext cx="2814638" cy="990600"/>
              <a:chOff x="3408" y="1325"/>
              <a:chExt cx="1773" cy="691"/>
            </a:xfrm>
          </p:grpSpPr>
          <p:sp>
            <p:nvSpPr>
              <p:cNvPr id="118802" name="Rectangle 18"/>
              <p:cNvSpPr>
                <a:spLocks noChangeArrowheads="1"/>
              </p:cNvSpPr>
              <p:nvPr/>
            </p:nvSpPr>
            <p:spPr bwMode="auto">
              <a:xfrm>
                <a:off x="3408" y="1325"/>
                <a:ext cx="1773" cy="691"/>
              </a:xfrm>
              <a:prstGeom prst="rect">
                <a:avLst/>
              </a:prstGeom>
              <a:solidFill>
                <a:srgbClr val="FDEEA1"/>
              </a:solidFill>
              <a:ln w="28575">
                <a:noFill/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s-ES_tradnl"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650" name="Text Box 19"/>
              <p:cNvSpPr txBox="1">
                <a:spLocks noChangeArrowheads="1"/>
              </p:cNvSpPr>
              <p:nvPr/>
            </p:nvSpPr>
            <p:spPr bwMode="auto">
              <a:xfrm>
                <a:off x="3454" y="1372"/>
                <a:ext cx="1701" cy="533"/>
              </a:xfrm>
              <a:prstGeom prst="rect">
                <a:avLst/>
              </a:prstGeom>
              <a:solidFill>
                <a:srgbClr val="FDEEA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5762" tIns="47881" rIns="95762" bIns="47881">
                <a:spAutoFit/>
              </a:bodyPr>
              <a:lstStyle/>
              <a:p>
                <a:pPr algn="ctr" defTabSz="957263" eaLnBrk="0" hangingPunct="0"/>
                <a:r>
                  <a:rPr lang="es-ES" sz="1600" b="1">
                    <a:latin typeface="Helvetica" pitchFamily="34" charset="0"/>
                  </a:rPr>
                  <a:t>Hospitals</a:t>
                </a:r>
              </a:p>
              <a:p>
                <a:pPr algn="ctr" defTabSz="957263" eaLnBrk="0" hangingPunct="0"/>
                <a:r>
                  <a:rPr lang="es-ES" sz="1400" b="1">
                    <a:latin typeface="Helvetica" pitchFamily="34" charset="0"/>
                  </a:rPr>
                  <a:t>(bàsic, de referència, </a:t>
                </a:r>
              </a:p>
              <a:p>
                <a:pPr algn="ctr" defTabSz="957263" eaLnBrk="0" hangingPunct="0"/>
                <a:r>
                  <a:rPr lang="es-ES" sz="1400" b="1">
                    <a:latin typeface="Helvetica" pitchFamily="34" charset="0"/>
                  </a:rPr>
                  <a:t>alta complexitat i monogràfic)</a:t>
                </a:r>
              </a:p>
            </p:txBody>
          </p:sp>
        </p:grpSp>
        <p:sp>
          <p:nvSpPr>
            <p:cNvPr id="118816" name="Rectangle 32"/>
            <p:cNvSpPr>
              <a:spLocks noChangeArrowheads="1"/>
            </p:cNvSpPr>
            <p:nvPr/>
          </p:nvSpPr>
          <p:spPr bwMode="auto">
            <a:xfrm>
              <a:off x="2195513" y="2565400"/>
              <a:ext cx="2305050" cy="720725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1400" b="1">
                  <a:latin typeface="Helvetica" pitchFamily="34" charset="0"/>
                </a:rPr>
                <a:t>Centres d’Urgències d’Atenció Primària</a:t>
              </a:r>
            </a:p>
            <a:p>
              <a:pPr algn="ctr" defTabSz="957263" eaLnBrk="0" hangingPunct="0">
                <a:defRPr/>
              </a:pPr>
              <a:r>
                <a:rPr lang="es-ES" sz="1400" b="1">
                  <a:latin typeface="Helvetica" pitchFamily="34" charset="0"/>
                </a:rPr>
                <a:t>(CUAP)</a:t>
              </a:r>
            </a:p>
          </p:txBody>
        </p:sp>
        <p:sp>
          <p:nvSpPr>
            <p:cNvPr id="118852" name="Rectangle 68"/>
            <p:cNvSpPr>
              <a:spLocks noChangeArrowheads="1"/>
            </p:cNvSpPr>
            <p:nvPr/>
          </p:nvSpPr>
          <p:spPr bwMode="auto">
            <a:xfrm>
              <a:off x="3708400" y="5734050"/>
              <a:ext cx="3168650" cy="719138"/>
            </a:xfrm>
            <a:prstGeom prst="rect">
              <a:avLst/>
            </a:prstGeom>
            <a:solidFill>
              <a:srgbClr val="FFCC99"/>
            </a:solidFill>
            <a:ln w="2857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5762" tIns="47881" rIns="95762" bIns="47881" anchor="ctr"/>
            <a:lstStyle/>
            <a:p>
              <a:pPr algn="ctr" defTabSz="957263" eaLnBrk="0" hangingPunct="0">
                <a:defRPr/>
              </a:pPr>
              <a:r>
                <a:rPr lang="es-ES" sz="1400" b="1">
                  <a:latin typeface="Helvetica" pitchFamily="34" charset="0"/>
                </a:rPr>
                <a:t>Altres Serveis Complementaris</a:t>
              </a:r>
            </a:p>
            <a:p>
              <a:pPr algn="ctr" defTabSz="957263" eaLnBrk="0" hangingPunct="0">
                <a:defRPr/>
              </a:pPr>
              <a:r>
                <a:rPr lang="es-ES" sz="1400">
                  <a:latin typeface="Helvetica" pitchFamily="34" charset="0"/>
                </a:rPr>
                <a:t>Transport sanit, Rehabilitació, </a:t>
              </a:r>
            </a:p>
            <a:p>
              <a:pPr algn="ctr" defTabSz="957263" eaLnBrk="0" hangingPunct="0">
                <a:defRPr/>
              </a:pPr>
              <a:r>
                <a:rPr lang="es-ES" sz="1400">
                  <a:latin typeface="Helvetica" pitchFamily="34" charset="0"/>
                </a:rPr>
                <a:t>Oxigenoteràpia ……..</a:t>
              </a:r>
              <a:r>
                <a:rPr lang="es-ES" sz="1400" b="1">
                  <a:latin typeface="Helvetica" pitchFamily="34" charset="0"/>
                </a:rPr>
                <a:t> </a:t>
              </a:r>
            </a:p>
          </p:txBody>
        </p:sp>
        <p:cxnSp>
          <p:nvCxnSpPr>
            <p:cNvPr id="26635" name="AutoShape 71"/>
            <p:cNvCxnSpPr>
              <a:cxnSpLocks noChangeShapeType="1"/>
              <a:stCxn id="118787" idx="3"/>
              <a:endCxn id="118789" idx="1"/>
            </p:cNvCxnSpPr>
            <p:nvPr/>
          </p:nvCxnSpPr>
          <p:spPr bwMode="auto">
            <a:xfrm flipV="1">
              <a:off x="1258888" y="1760538"/>
              <a:ext cx="969962" cy="20288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36" name="AutoShape 72"/>
            <p:cNvCxnSpPr>
              <a:cxnSpLocks noChangeShapeType="1"/>
              <a:stCxn id="118787" idx="3"/>
              <a:endCxn id="118816" idx="1"/>
            </p:cNvCxnSpPr>
            <p:nvPr/>
          </p:nvCxnSpPr>
          <p:spPr bwMode="auto">
            <a:xfrm flipV="1">
              <a:off x="1258888" y="2925763"/>
              <a:ext cx="936625" cy="863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37" name="AutoShape 74"/>
            <p:cNvCxnSpPr>
              <a:cxnSpLocks noChangeShapeType="1"/>
              <a:stCxn id="118787" idx="3"/>
              <a:endCxn id="118791" idx="1"/>
            </p:cNvCxnSpPr>
            <p:nvPr/>
          </p:nvCxnSpPr>
          <p:spPr bwMode="auto">
            <a:xfrm>
              <a:off x="1258888" y="3789363"/>
              <a:ext cx="865187" cy="792162"/>
            </a:xfrm>
            <a:prstGeom prst="straightConnector1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</p:spPr>
        </p:cxnSp>
        <p:cxnSp>
          <p:nvCxnSpPr>
            <p:cNvPr id="26638" name="AutoShape 75"/>
            <p:cNvCxnSpPr>
              <a:cxnSpLocks noChangeShapeType="1"/>
              <a:stCxn id="118791" idx="3"/>
              <a:endCxn id="118793" idx="1"/>
            </p:cNvCxnSpPr>
            <p:nvPr/>
          </p:nvCxnSpPr>
          <p:spPr bwMode="auto">
            <a:xfrm>
              <a:off x="4572000" y="4581525"/>
              <a:ext cx="887413" cy="1666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39" name="AutoShape 78"/>
            <p:cNvCxnSpPr>
              <a:cxnSpLocks noChangeShapeType="1"/>
              <a:stCxn id="118816" idx="2"/>
              <a:endCxn id="118791" idx="0"/>
            </p:cNvCxnSpPr>
            <p:nvPr/>
          </p:nvCxnSpPr>
          <p:spPr bwMode="auto">
            <a:xfrm>
              <a:off x="3348038" y="3286125"/>
              <a:ext cx="0" cy="503238"/>
            </a:xfrm>
            <a:prstGeom prst="straightConnector1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40" name="AutoShape 79"/>
            <p:cNvCxnSpPr>
              <a:cxnSpLocks noChangeShapeType="1"/>
              <a:stCxn id="118789" idx="2"/>
              <a:endCxn id="118816" idx="0"/>
            </p:cNvCxnSpPr>
            <p:nvPr/>
          </p:nvCxnSpPr>
          <p:spPr bwMode="auto">
            <a:xfrm>
              <a:off x="3346450" y="2106613"/>
              <a:ext cx="1588" cy="4587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1" name="AutoShape 80"/>
            <p:cNvCxnSpPr>
              <a:cxnSpLocks noChangeShapeType="1"/>
              <a:endCxn id="118792" idx="1"/>
            </p:cNvCxnSpPr>
            <p:nvPr/>
          </p:nvCxnSpPr>
          <p:spPr bwMode="auto">
            <a:xfrm flipV="1">
              <a:off x="4572000" y="3302000"/>
              <a:ext cx="838200" cy="104933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2" name="AutoShape 81"/>
            <p:cNvCxnSpPr>
              <a:cxnSpLocks noChangeShapeType="1"/>
              <a:stCxn id="118791" idx="3"/>
              <a:endCxn id="118802" idx="1"/>
            </p:cNvCxnSpPr>
            <p:nvPr/>
          </p:nvCxnSpPr>
          <p:spPr bwMode="auto">
            <a:xfrm flipV="1">
              <a:off x="4572000" y="1763713"/>
              <a:ext cx="838200" cy="28178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3" name="AutoShape 82"/>
            <p:cNvCxnSpPr>
              <a:cxnSpLocks noChangeShapeType="1"/>
              <a:stCxn id="118816" idx="3"/>
              <a:endCxn id="118792" idx="1"/>
            </p:cNvCxnSpPr>
            <p:nvPr/>
          </p:nvCxnSpPr>
          <p:spPr bwMode="auto">
            <a:xfrm>
              <a:off x="4500563" y="2925763"/>
              <a:ext cx="909637" cy="376237"/>
            </a:xfrm>
            <a:prstGeom prst="straightConnector1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44" name="AutoShape 83"/>
            <p:cNvCxnSpPr>
              <a:cxnSpLocks noChangeShapeType="1"/>
              <a:stCxn id="118789" idx="3"/>
              <a:endCxn id="118802" idx="1"/>
            </p:cNvCxnSpPr>
            <p:nvPr/>
          </p:nvCxnSpPr>
          <p:spPr bwMode="auto">
            <a:xfrm>
              <a:off x="4462463" y="1760538"/>
              <a:ext cx="947737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45" name="AutoShape 84"/>
            <p:cNvCxnSpPr>
              <a:cxnSpLocks noChangeShapeType="1"/>
              <a:stCxn id="118816" idx="3"/>
              <a:endCxn id="118802" idx="1"/>
            </p:cNvCxnSpPr>
            <p:nvPr/>
          </p:nvCxnSpPr>
          <p:spPr bwMode="auto">
            <a:xfrm flipV="1">
              <a:off x="4500563" y="1763713"/>
              <a:ext cx="909637" cy="1162050"/>
            </a:xfrm>
            <a:prstGeom prst="straightConnector1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46" name="AutoShape 86"/>
            <p:cNvCxnSpPr>
              <a:cxnSpLocks noChangeShapeType="1"/>
              <a:stCxn id="118802" idx="2"/>
              <a:endCxn id="118792" idx="0"/>
            </p:cNvCxnSpPr>
            <p:nvPr/>
          </p:nvCxnSpPr>
          <p:spPr bwMode="auto">
            <a:xfrm>
              <a:off x="6818313" y="2259013"/>
              <a:ext cx="0" cy="6461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47" name="AutoShape 87"/>
            <p:cNvCxnSpPr>
              <a:cxnSpLocks noChangeShapeType="1"/>
              <a:stCxn id="118792" idx="2"/>
              <a:endCxn id="118793" idx="0"/>
            </p:cNvCxnSpPr>
            <p:nvPr/>
          </p:nvCxnSpPr>
          <p:spPr bwMode="auto">
            <a:xfrm>
              <a:off x="6818313" y="3697288"/>
              <a:ext cx="14287" cy="65405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6648" name="AutoShape 89"/>
            <p:cNvCxnSpPr>
              <a:cxnSpLocks noChangeShapeType="1"/>
              <a:stCxn id="118802" idx="3"/>
              <a:endCxn id="118793" idx="3"/>
            </p:cNvCxnSpPr>
            <p:nvPr/>
          </p:nvCxnSpPr>
          <p:spPr bwMode="auto">
            <a:xfrm flipH="1">
              <a:off x="8204200" y="1763713"/>
              <a:ext cx="20638" cy="2984500"/>
            </a:xfrm>
            <a:prstGeom prst="bentConnector3">
              <a:avLst>
                <a:gd name="adj1" fmla="val -1100000"/>
              </a:avLst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838200"/>
          </a:xfrm>
        </p:spPr>
        <p:txBody>
          <a:bodyPr/>
          <a:lstStyle/>
          <a:p>
            <a:r>
              <a:rPr lang="ca-ES" sz="3600" b="1" dirty="0" smtClean="0">
                <a:solidFill>
                  <a:srgbClr val="FF0000"/>
                </a:solidFill>
              </a:rPr>
              <a:t>Regió Sanitària de Barcelona (RSB)</a:t>
            </a:r>
          </a:p>
        </p:txBody>
      </p:sp>
      <p:pic>
        <p:nvPicPr>
          <p:cNvPr id="2867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295400"/>
            <a:ext cx="8610600" cy="5474309"/>
          </a:xfrm>
          <a:prstGeom prst="rect">
            <a:avLst/>
          </a:prstGeom>
          <a:noFill/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1546</Words>
  <Application>Microsoft PowerPoint</Application>
  <PresentationFormat>Presentación en pantalla (4:3)</PresentationFormat>
  <Paragraphs>293</Paragraphs>
  <Slides>18</Slides>
  <Notes>5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Diseño predeterminado</vt:lpstr>
      <vt:lpstr>Diapositiva 1</vt:lpstr>
      <vt:lpstr>Diapositiva 2</vt:lpstr>
      <vt:lpstr>Sistema Sanitari Públic Actual </vt:lpstr>
      <vt:lpstr>Població assegurada 2014</vt:lpstr>
      <vt:lpstr>Pressupost 2015 (8.466.989.744,90€)</vt:lpstr>
      <vt:lpstr>Diapositiva 6</vt:lpstr>
      <vt:lpstr>Articulació del sistema</vt:lpstr>
      <vt:lpstr>Diapositiva 8</vt:lpstr>
      <vt:lpstr>Regió Sanitària de Barcelona (RSB)</vt:lpstr>
      <vt:lpstr>Consorci Sanitari de Barcelona (CSB)</vt:lpstr>
      <vt:lpstr>Diapositiva 11</vt:lpstr>
      <vt:lpstr>EAP/ABS/CAP</vt:lpstr>
      <vt:lpstr>Diapositiva 13</vt:lpstr>
      <vt:lpstr>Diapositiva 14</vt:lpstr>
      <vt:lpstr>Diapositiva 15</vt:lpstr>
      <vt:lpstr>Diapositiva 16</vt:lpstr>
      <vt:lpstr>Organs de Participació</vt:lpstr>
      <vt:lpstr>Diapositiva 18</vt:lpstr>
    </vt:vector>
  </TitlesOfParts>
  <Manager/>
  <Company/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sanitari catala - favb 2015</dc:title>
  <dc:subject/>
  <dc:creator>tmartinez</dc:creator>
  <cp:keywords/>
  <dc:description/>
  <cp:lastModifiedBy>Teresa  Martínez Ruiz</cp:lastModifiedBy>
  <cp:revision>98</cp:revision>
  <dcterms:created xsi:type="dcterms:W3CDTF">2015-03-17T01:35:05Z</dcterms:created>
  <dcterms:modified xsi:type="dcterms:W3CDTF">2015-03-17T01:40:17Z</dcterms:modified>
  <cp:category/>
</cp:coreProperties>
</file>